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8"/>
  </p:notesMasterIdLst>
  <p:sldIdLst>
    <p:sldId id="593" r:id="rId2"/>
    <p:sldId id="781" r:id="rId3"/>
    <p:sldId id="796" r:id="rId4"/>
    <p:sldId id="877" r:id="rId5"/>
    <p:sldId id="884" r:id="rId6"/>
    <p:sldId id="886" r:id="rId7"/>
    <p:sldId id="887" r:id="rId8"/>
    <p:sldId id="940" r:id="rId9"/>
    <p:sldId id="941" r:id="rId10"/>
    <p:sldId id="866" r:id="rId11"/>
    <p:sldId id="878" r:id="rId12"/>
    <p:sldId id="603" r:id="rId13"/>
    <p:sldId id="569" r:id="rId14"/>
    <p:sldId id="942" r:id="rId15"/>
    <p:sldId id="943" r:id="rId16"/>
    <p:sldId id="862" r:id="rId17"/>
    <p:sldId id="932" r:id="rId18"/>
    <p:sldId id="931" r:id="rId19"/>
    <p:sldId id="944" r:id="rId20"/>
    <p:sldId id="945" r:id="rId21"/>
    <p:sldId id="938" r:id="rId22"/>
    <p:sldId id="937" r:id="rId23"/>
    <p:sldId id="926" r:id="rId24"/>
    <p:sldId id="504" r:id="rId25"/>
    <p:sldId id="606" r:id="rId26"/>
    <p:sldId id="592" r:id="rId27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yn Lott" initials="CL" lastIdx="3" clrIdx="0">
    <p:extLst/>
  </p:cmAuthor>
  <p:cmAuthor id="2" name="schaelene rollin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5912"/>
    <a:srgbClr val="C0C0C0"/>
    <a:srgbClr val="00446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2" autoAdjust="0"/>
    <p:restoredTop sz="87068" autoAdjust="0"/>
  </p:normalViewPr>
  <p:slideViewPr>
    <p:cSldViewPr snapToGrid="0" snapToObjects="1">
      <p:cViewPr varScale="1">
        <p:scale>
          <a:sx n="132" d="100"/>
          <a:sy n="132" d="100"/>
        </p:scale>
        <p:origin x="87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0D86C-E426-4948-A70B-989022FA3DB8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21F25C-604A-46C4-BCA9-95FA7830F281}">
      <dgm:prSet/>
      <dgm:spPr/>
      <dgm:t>
        <a:bodyPr/>
        <a:lstStyle/>
        <a:p>
          <a:r>
            <a:rPr lang="en-US" dirty="0"/>
            <a:t>Be implemented in an equitable manner</a:t>
          </a:r>
        </a:p>
      </dgm:t>
    </dgm:pt>
    <dgm:pt modelId="{A0EF8728-8AF5-4B85-B85F-E99365866B57}" type="parTrans" cxnId="{698CC468-7E0A-492C-B4B9-F4100484F53D}">
      <dgm:prSet/>
      <dgm:spPr/>
      <dgm:t>
        <a:bodyPr/>
        <a:lstStyle/>
        <a:p>
          <a:endParaRPr lang="en-US"/>
        </a:p>
      </dgm:t>
    </dgm:pt>
    <dgm:pt modelId="{A758042F-F682-4D9D-BEB4-ADA87A2DB538}" type="sibTrans" cxnId="{698CC468-7E0A-492C-B4B9-F4100484F53D}">
      <dgm:prSet/>
      <dgm:spPr/>
      <dgm:t>
        <a:bodyPr/>
        <a:lstStyle/>
        <a:p>
          <a:endParaRPr lang="en-US"/>
        </a:p>
      </dgm:t>
    </dgm:pt>
    <dgm:pt modelId="{988772F6-B5AE-4C32-8373-47989B7E1F16}">
      <dgm:prSet/>
      <dgm:spPr/>
      <dgm:t>
        <a:bodyPr/>
        <a:lstStyle/>
        <a:p>
          <a:r>
            <a:rPr lang="en-US" dirty="0"/>
            <a:t>Be affordable and accessible</a:t>
          </a:r>
        </a:p>
      </dgm:t>
    </dgm:pt>
    <dgm:pt modelId="{E9578172-F655-4E08-9ED0-F4C72EFBBD5F}" type="parTrans" cxnId="{AE360D3B-D7AB-4497-ABEE-2F18FBF16067}">
      <dgm:prSet/>
      <dgm:spPr/>
      <dgm:t>
        <a:bodyPr/>
        <a:lstStyle/>
        <a:p>
          <a:endParaRPr lang="en-US"/>
        </a:p>
      </dgm:t>
    </dgm:pt>
    <dgm:pt modelId="{EC3C9962-1002-4031-95CB-ED2BACDF3E4F}" type="sibTrans" cxnId="{AE360D3B-D7AB-4497-ABEE-2F18FBF16067}">
      <dgm:prSet/>
      <dgm:spPr/>
      <dgm:t>
        <a:bodyPr/>
        <a:lstStyle/>
        <a:p>
          <a:endParaRPr lang="en-US"/>
        </a:p>
      </dgm:t>
    </dgm:pt>
    <dgm:pt modelId="{3720B41C-F9D1-4EFA-A881-1200494939B1}">
      <dgm:prSet/>
      <dgm:spPr/>
      <dgm:t>
        <a:bodyPr/>
        <a:lstStyle/>
        <a:p>
          <a:r>
            <a:rPr lang="en-US" dirty="0"/>
            <a:t>Exhibit multiple benefits to local land owners and other participating agencies</a:t>
          </a:r>
        </a:p>
      </dgm:t>
    </dgm:pt>
    <dgm:pt modelId="{7541F394-607E-4642-A2E2-E475263012E5}" type="parTrans" cxnId="{A6B74972-2575-4BD6-9F2F-F69D00E10A57}">
      <dgm:prSet/>
      <dgm:spPr/>
      <dgm:t>
        <a:bodyPr/>
        <a:lstStyle/>
        <a:p>
          <a:endParaRPr lang="en-US"/>
        </a:p>
      </dgm:t>
    </dgm:pt>
    <dgm:pt modelId="{4946A082-27F8-4CB1-8794-9F064326D879}" type="sibTrans" cxnId="{A6B74972-2575-4BD6-9F2F-F69D00E10A57}">
      <dgm:prSet/>
      <dgm:spPr/>
      <dgm:t>
        <a:bodyPr/>
        <a:lstStyle/>
        <a:p>
          <a:endParaRPr lang="en-US"/>
        </a:p>
      </dgm:t>
    </dgm:pt>
    <dgm:pt modelId="{708F41F2-619A-4CC6-B462-F3FCC353A7D9}">
      <dgm:prSet/>
      <dgm:spPr/>
      <dgm:t>
        <a:bodyPr/>
        <a:lstStyle/>
        <a:p>
          <a:r>
            <a:rPr lang="en-US" dirty="0"/>
            <a:t>Minimize and mitigate adverse impacts to the environment including climate change</a:t>
          </a:r>
        </a:p>
      </dgm:t>
    </dgm:pt>
    <dgm:pt modelId="{2CE814C3-0C9B-41D9-ABBD-7F7173A75472}" type="parTrans" cxnId="{234C3564-2FE4-4D4F-AE75-6405CD7C1326}">
      <dgm:prSet/>
      <dgm:spPr/>
      <dgm:t>
        <a:bodyPr/>
        <a:lstStyle/>
        <a:p>
          <a:endParaRPr lang="en-US"/>
        </a:p>
      </dgm:t>
    </dgm:pt>
    <dgm:pt modelId="{C352ABB0-F2D4-4E02-BA12-8165C9792DD5}" type="sibTrans" cxnId="{234C3564-2FE4-4D4F-AE75-6405CD7C1326}">
      <dgm:prSet/>
      <dgm:spPr/>
      <dgm:t>
        <a:bodyPr/>
        <a:lstStyle/>
        <a:p>
          <a:endParaRPr lang="en-US"/>
        </a:p>
      </dgm:t>
    </dgm:pt>
    <dgm:pt modelId="{9C7882E4-F0C7-455E-A377-AB77EABEE9B6}">
      <dgm:prSet/>
      <dgm:spPr/>
      <dgm:t>
        <a:bodyPr/>
        <a:lstStyle/>
        <a:p>
          <a:r>
            <a:rPr lang="en-US"/>
            <a:t>Maintain or enhance the local economy</a:t>
          </a:r>
        </a:p>
      </dgm:t>
    </dgm:pt>
    <dgm:pt modelId="{481A1939-79EA-4E5A-8597-B3FB9B58CF75}" type="parTrans" cxnId="{86BDAC37-9E7C-4516-80D7-D42807370134}">
      <dgm:prSet/>
      <dgm:spPr/>
      <dgm:t>
        <a:bodyPr/>
        <a:lstStyle/>
        <a:p>
          <a:endParaRPr lang="en-US"/>
        </a:p>
      </dgm:t>
    </dgm:pt>
    <dgm:pt modelId="{6D565BE8-E1B0-4585-B7B8-7C10EFEC3DA9}" type="sibTrans" cxnId="{86BDAC37-9E7C-4516-80D7-D42807370134}">
      <dgm:prSet/>
      <dgm:spPr/>
      <dgm:t>
        <a:bodyPr/>
        <a:lstStyle/>
        <a:p>
          <a:endParaRPr lang="en-US"/>
        </a:p>
      </dgm:t>
    </dgm:pt>
    <dgm:pt modelId="{AC9EBCD4-FC74-4969-8518-926EB1D989B3}">
      <dgm:prSet/>
      <dgm:spPr/>
      <dgm:t>
        <a:bodyPr/>
        <a:lstStyle/>
        <a:p>
          <a:r>
            <a:rPr lang="en-US" dirty="0"/>
            <a:t>Minimize adverse impacts to entities within the </a:t>
          </a:r>
          <a:r>
            <a:rPr lang="en-US" dirty="0" err="1"/>
            <a:t>Subbasin</a:t>
          </a:r>
          <a:endParaRPr lang="en-US" dirty="0"/>
        </a:p>
      </dgm:t>
    </dgm:pt>
    <dgm:pt modelId="{32B8683D-75D9-499C-B5D5-2ECBCE27432F}" type="parTrans" cxnId="{C2F9EC50-F00F-4D00-A34D-636CB4C38CC2}">
      <dgm:prSet/>
      <dgm:spPr/>
      <dgm:t>
        <a:bodyPr/>
        <a:lstStyle/>
        <a:p>
          <a:endParaRPr lang="en-US"/>
        </a:p>
      </dgm:t>
    </dgm:pt>
    <dgm:pt modelId="{098C64B4-2392-45FC-ACE2-83C4F80946D2}" type="sibTrans" cxnId="{C2F9EC50-F00F-4D00-A34D-636CB4C38CC2}">
      <dgm:prSet/>
      <dgm:spPr/>
      <dgm:t>
        <a:bodyPr/>
        <a:lstStyle/>
        <a:p>
          <a:endParaRPr lang="en-US"/>
        </a:p>
      </dgm:t>
    </dgm:pt>
    <dgm:pt modelId="{AED02DAA-4838-4F25-BC0D-49A06301E464}">
      <dgm:prSet/>
      <dgm:spPr/>
      <dgm:t>
        <a:bodyPr/>
        <a:lstStyle/>
        <a:p>
          <a:r>
            <a:rPr lang="en-US" dirty="0"/>
            <a:t>Maintain overlying landowner and Local Agency control of the </a:t>
          </a:r>
          <a:r>
            <a:rPr lang="en-US" dirty="0" err="1"/>
            <a:t>Subbasin</a:t>
          </a:r>
          <a:endParaRPr lang="en-US" dirty="0"/>
        </a:p>
      </dgm:t>
    </dgm:pt>
    <dgm:pt modelId="{1A2A5130-429A-4B48-AB41-E2CC16E95F8F}" type="parTrans" cxnId="{6AB510BB-38DF-4D24-8B43-6987A109AE53}">
      <dgm:prSet/>
      <dgm:spPr/>
      <dgm:t>
        <a:bodyPr/>
        <a:lstStyle/>
        <a:p>
          <a:endParaRPr lang="en-US"/>
        </a:p>
      </dgm:t>
    </dgm:pt>
    <dgm:pt modelId="{0ED751C6-C750-49BA-B3DE-9E5318BA1E0B}" type="sibTrans" cxnId="{6AB510BB-38DF-4D24-8B43-6987A109AE53}">
      <dgm:prSet/>
      <dgm:spPr/>
      <dgm:t>
        <a:bodyPr/>
        <a:lstStyle/>
        <a:p>
          <a:endParaRPr lang="en-US"/>
        </a:p>
      </dgm:t>
    </dgm:pt>
    <dgm:pt modelId="{19355723-A085-4018-B99C-CFDBA01E53EF}">
      <dgm:prSet/>
      <dgm:spPr/>
      <dgm:t>
        <a:bodyPr/>
        <a:lstStyle/>
        <a:p>
          <a:r>
            <a:rPr lang="en-US" dirty="0"/>
            <a:t>Protect the rights of overlying land owners</a:t>
          </a:r>
        </a:p>
      </dgm:t>
    </dgm:pt>
    <dgm:pt modelId="{5602F09B-FF20-4E55-A371-2D7FA1518F8C}" type="parTrans" cxnId="{B4FFE29B-02D2-40FB-BC2F-9CC6ABC3EE2B}">
      <dgm:prSet/>
      <dgm:spPr/>
      <dgm:t>
        <a:bodyPr/>
        <a:lstStyle/>
        <a:p>
          <a:endParaRPr lang="en-US"/>
        </a:p>
      </dgm:t>
    </dgm:pt>
    <dgm:pt modelId="{2A382C01-A73F-4F43-8765-BDB63E2909FB}" type="sibTrans" cxnId="{B4FFE29B-02D2-40FB-BC2F-9CC6ABC3EE2B}">
      <dgm:prSet/>
      <dgm:spPr/>
      <dgm:t>
        <a:bodyPr/>
        <a:lstStyle/>
        <a:p>
          <a:endParaRPr lang="en-US"/>
        </a:p>
      </dgm:t>
    </dgm:pt>
    <dgm:pt modelId="{2096752E-02B2-46F7-9DBE-F8997B188211}">
      <dgm:prSet/>
      <dgm:spPr/>
      <dgm:t>
        <a:bodyPr/>
        <a:lstStyle/>
        <a:p>
          <a:r>
            <a:rPr lang="en-US" dirty="0"/>
            <a:t>Protect groundwater and surface water quality</a:t>
          </a:r>
        </a:p>
      </dgm:t>
    </dgm:pt>
    <dgm:pt modelId="{D995946C-7D33-4683-85E9-A6EBD334CACA}" type="parTrans" cxnId="{3785D579-BBF7-4938-9FBA-63994EC8E6A2}">
      <dgm:prSet/>
      <dgm:spPr/>
      <dgm:t>
        <a:bodyPr/>
        <a:lstStyle/>
        <a:p>
          <a:endParaRPr lang="en-US"/>
        </a:p>
      </dgm:t>
    </dgm:pt>
    <dgm:pt modelId="{9A427824-006E-4151-8699-127F42F89B45}" type="sibTrans" cxnId="{3785D579-BBF7-4938-9FBA-63994EC8E6A2}">
      <dgm:prSet/>
      <dgm:spPr/>
      <dgm:t>
        <a:bodyPr/>
        <a:lstStyle/>
        <a:p>
          <a:endParaRPr lang="en-US"/>
        </a:p>
      </dgm:t>
    </dgm:pt>
    <dgm:pt modelId="{8B439E0F-3142-4944-A6D9-C304D10DBB6F}">
      <dgm:prSet/>
      <dgm:spPr/>
      <dgm:t>
        <a:bodyPr/>
        <a:lstStyle/>
        <a:p>
          <a:r>
            <a:rPr lang="en-US" dirty="0"/>
            <a:t>Provide more reliable water supplies</a:t>
          </a:r>
        </a:p>
      </dgm:t>
    </dgm:pt>
    <dgm:pt modelId="{AA7A76C0-E0C0-48D7-B781-509516C431FC}" type="parTrans" cxnId="{1B8B2E0E-C051-44B3-B696-4B6A65EC454B}">
      <dgm:prSet/>
      <dgm:spPr/>
      <dgm:t>
        <a:bodyPr/>
        <a:lstStyle/>
        <a:p>
          <a:endParaRPr lang="en-US"/>
        </a:p>
      </dgm:t>
    </dgm:pt>
    <dgm:pt modelId="{30444270-DD08-4107-8C31-49483AF9011A}" type="sibTrans" cxnId="{1B8B2E0E-C051-44B3-B696-4B6A65EC454B}">
      <dgm:prSet/>
      <dgm:spPr/>
      <dgm:t>
        <a:bodyPr/>
        <a:lstStyle/>
        <a:p>
          <a:endParaRPr lang="en-US"/>
        </a:p>
      </dgm:t>
    </dgm:pt>
    <dgm:pt modelId="{253148E7-C719-4B89-822B-6B930E902CC9}">
      <dgm:prSet/>
      <dgm:spPr/>
      <dgm:t>
        <a:bodyPr/>
        <a:lstStyle/>
        <a:p>
          <a:r>
            <a:rPr lang="en-US" dirty="0"/>
            <a:t>Restore and maintain groundwater resources</a:t>
          </a:r>
        </a:p>
      </dgm:t>
    </dgm:pt>
    <dgm:pt modelId="{4B095FB7-C983-4385-8F97-17EEBEEBDEF5}" type="parTrans" cxnId="{60463FEC-E565-4B84-992C-FD505A26CE48}">
      <dgm:prSet/>
      <dgm:spPr/>
      <dgm:t>
        <a:bodyPr/>
        <a:lstStyle/>
        <a:p>
          <a:endParaRPr lang="en-US"/>
        </a:p>
      </dgm:t>
    </dgm:pt>
    <dgm:pt modelId="{A3312403-D15F-47E7-974B-F85F3BB6E30E}" type="sibTrans" cxnId="{60463FEC-E565-4B84-992C-FD505A26CE48}">
      <dgm:prSet/>
      <dgm:spPr/>
      <dgm:t>
        <a:bodyPr/>
        <a:lstStyle/>
        <a:p>
          <a:endParaRPr lang="en-US"/>
        </a:p>
      </dgm:t>
    </dgm:pt>
    <dgm:pt modelId="{9C4EC7D2-40A6-4602-BB08-B874A1AD3F3E}">
      <dgm:prSet/>
      <dgm:spPr/>
      <dgm:t>
        <a:bodyPr/>
        <a:lstStyle/>
        <a:p>
          <a:r>
            <a:rPr lang="en-US" dirty="0"/>
            <a:t>Increase amount of water put to beneficial use within the </a:t>
          </a:r>
          <a:r>
            <a:rPr lang="en-US" dirty="0" err="1"/>
            <a:t>Subbasin</a:t>
          </a:r>
          <a:endParaRPr lang="en-US" dirty="0"/>
        </a:p>
      </dgm:t>
    </dgm:pt>
    <dgm:pt modelId="{4D0C4736-5A09-484B-B2B5-DAB32825ECCC}" type="parTrans" cxnId="{506D2B54-0E48-4697-AF72-090B69994370}">
      <dgm:prSet/>
      <dgm:spPr/>
      <dgm:t>
        <a:bodyPr/>
        <a:lstStyle/>
        <a:p>
          <a:endParaRPr lang="en-US"/>
        </a:p>
      </dgm:t>
    </dgm:pt>
    <dgm:pt modelId="{0A86FD1E-CB78-4520-B44D-861D83AB9883}" type="sibTrans" cxnId="{506D2B54-0E48-4697-AF72-090B69994370}">
      <dgm:prSet/>
      <dgm:spPr/>
      <dgm:t>
        <a:bodyPr/>
        <a:lstStyle/>
        <a:p>
          <a:endParaRPr lang="en-US"/>
        </a:p>
      </dgm:t>
    </dgm:pt>
    <dgm:pt modelId="{776A7E07-6C6B-40C2-B142-611166690050}" type="pres">
      <dgm:prSet presAssocID="{3770D86C-E426-4948-A70B-989022FA3D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62164-4A7E-4ECC-ADF8-81D722F7D08D}" type="pres">
      <dgm:prSet presAssocID="{C221F25C-604A-46C4-BCA9-95FA7830F28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3E142-9E2D-4684-9F2B-2D9ECE4B9B7C}" type="pres">
      <dgm:prSet presAssocID="{A758042F-F682-4D9D-BEB4-ADA87A2DB538}" presName="sibTrans" presStyleCnt="0"/>
      <dgm:spPr/>
    </dgm:pt>
    <dgm:pt modelId="{FEC953C1-AB83-43DF-BF18-16EFF8660947}" type="pres">
      <dgm:prSet presAssocID="{988772F6-B5AE-4C32-8373-47989B7E1F16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75638-41E0-46F0-B930-B9D98683A7B4}" type="pres">
      <dgm:prSet presAssocID="{EC3C9962-1002-4031-95CB-ED2BACDF3E4F}" presName="sibTrans" presStyleCnt="0"/>
      <dgm:spPr/>
    </dgm:pt>
    <dgm:pt modelId="{BAE94FF3-5501-419F-B458-5F17CE1B4267}" type="pres">
      <dgm:prSet presAssocID="{3720B41C-F9D1-4EFA-A881-1200494939B1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59971-6319-4DC1-A5A5-9D3BA8514780}" type="pres">
      <dgm:prSet presAssocID="{4946A082-27F8-4CB1-8794-9F064326D879}" presName="sibTrans" presStyleCnt="0"/>
      <dgm:spPr/>
    </dgm:pt>
    <dgm:pt modelId="{2D0F5360-D5CC-4D77-8018-30293BC2859E}" type="pres">
      <dgm:prSet presAssocID="{708F41F2-619A-4CC6-B462-F3FCC353A7D9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06FE8-60A8-45E6-BE83-3ADAF72610F2}" type="pres">
      <dgm:prSet presAssocID="{C352ABB0-F2D4-4E02-BA12-8165C9792DD5}" presName="sibTrans" presStyleCnt="0"/>
      <dgm:spPr/>
    </dgm:pt>
    <dgm:pt modelId="{614DC73C-4AAA-4ACB-9CE6-1A0AEE5CC6E7}" type="pres">
      <dgm:prSet presAssocID="{9C7882E4-F0C7-455E-A377-AB77EABEE9B6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7A880-40FA-466F-A506-26155BC33825}" type="pres">
      <dgm:prSet presAssocID="{6D565BE8-E1B0-4585-B7B8-7C10EFEC3DA9}" presName="sibTrans" presStyleCnt="0"/>
      <dgm:spPr/>
    </dgm:pt>
    <dgm:pt modelId="{73AE9AC5-059D-408F-9ED4-B849D071932E}" type="pres">
      <dgm:prSet presAssocID="{AC9EBCD4-FC74-4969-8518-926EB1D989B3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A5DC0-8BB0-4CDB-898C-5BED407F1D79}" type="pres">
      <dgm:prSet presAssocID="{098C64B4-2392-45FC-ACE2-83C4F80946D2}" presName="sibTrans" presStyleCnt="0"/>
      <dgm:spPr/>
    </dgm:pt>
    <dgm:pt modelId="{4DB40EB6-F3D5-40FF-A6BE-67E52713930C}" type="pres">
      <dgm:prSet presAssocID="{AED02DAA-4838-4F25-BC0D-49A06301E464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298B1-7DEB-484F-9517-C4343D7B6D3A}" type="pres">
      <dgm:prSet presAssocID="{0ED751C6-C750-49BA-B3DE-9E5318BA1E0B}" presName="sibTrans" presStyleCnt="0"/>
      <dgm:spPr/>
    </dgm:pt>
    <dgm:pt modelId="{5A81C34D-FDC1-4861-9E9A-D6CA848D4AA8}" type="pres">
      <dgm:prSet presAssocID="{19355723-A085-4018-B99C-CFDBA01E53EF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A3359-94D5-4890-A635-F51E590992AC}" type="pres">
      <dgm:prSet presAssocID="{2A382C01-A73F-4F43-8765-BDB63E2909FB}" presName="sibTrans" presStyleCnt="0"/>
      <dgm:spPr/>
    </dgm:pt>
    <dgm:pt modelId="{3011DC61-5165-4078-ABDF-3F4C26C14317}" type="pres">
      <dgm:prSet presAssocID="{2096752E-02B2-46F7-9DBE-F8997B188211}" presName="node" presStyleLbl="node1" presStyleIdx="8" presStyleCnt="12" custLinFactNeighborX="716" custLinFactNeighborY="-1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802C8-B964-4890-8F24-4C75A4A1DD38}" type="pres">
      <dgm:prSet presAssocID="{9A427824-006E-4151-8699-127F42F89B45}" presName="sibTrans" presStyleCnt="0"/>
      <dgm:spPr/>
    </dgm:pt>
    <dgm:pt modelId="{C861635F-B215-47F8-BD87-7E4BE5B946C6}" type="pres">
      <dgm:prSet presAssocID="{8B439E0F-3142-4944-A6D9-C304D10DBB6F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191FE-9648-46A5-BF17-E55C4E5A332D}" type="pres">
      <dgm:prSet presAssocID="{30444270-DD08-4107-8C31-49483AF9011A}" presName="sibTrans" presStyleCnt="0"/>
      <dgm:spPr/>
    </dgm:pt>
    <dgm:pt modelId="{D7E4C8EF-6D63-4CAC-AE88-61677062CEA6}" type="pres">
      <dgm:prSet presAssocID="{253148E7-C719-4B89-822B-6B930E902CC9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4DC66-2456-4EAC-A9F6-4D411B0CA10A}" type="pres">
      <dgm:prSet presAssocID="{A3312403-D15F-47E7-974B-F85F3BB6E30E}" presName="sibTrans" presStyleCnt="0"/>
      <dgm:spPr/>
    </dgm:pt>
    <dgm:pt modelId="{C9481A3D-AE5A-4A8A-897C-ED55D142DF6C}" type="pres">
      <dgm:prSet presAssocID="{9C4EC7D2-40A6-4602-BB08-B874A1AD3F3E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AB4698-D9EF-4342-8CC6-E6E7D5CAF09A}" type="presOf" srcId="{C221F25C-604A-46C4-BCA9-95FA7830F281}" destId="{61462164-4A7E-4ECC-ADF8-81D722F7D08D}" srcOrd="0" destOrd="0" presId="urn:microsoft.com/office/officeart/2005/8/layout/default"/>
    <dgm:cxn modelId="{F04EF7DD-0008-4F2D-89E9-5F0D68244EC6}" type="presOf" srcId="{19355723-A085-4018-B99C-CFDBA01E53EF}" destId="{5A81C34D-FDC1-4861-9E9A-D6CA848D4AA8}" srcOrd="0" destOrd="0" presId="urn:microsoft.com/office/officeart/2005/8/layout/default"/>
    <dgm:cxn modelId="{C2F9EC50-F00F-4D00-A34D-636CB4C38CC2}" srcId="{3770D86C-E426-4948-A70B-989022FA3DB8}" destId="{AC9EBCD4-FC74-4969-8518-926EB1D989B3}" srcOrd="5" destOrd="0" parTransId="{32B8683D-75D9-499C-B5D5-2ECBCE27432F}" sibTransId="{098C64B4-2392-45FC-ACE2-83C4F80946D2}"/>
    <dgm:cxn modelId="{AE360D3B-D7AB-4497-ABEE-2F18FBF16067}" srcId="{3770D86C-E426-4948-A70B-989022FA3DB8}" destId="{988772F6-B5AE-4C32-8373-47989B7E1F16}" srcOrd="1" destOrd="0" parTransId="{E9578172-F655-4E08-9ED0-F4C72EFBBD5F}" sibTransId="{EC3C9962-1002-4031-95CB-ED2BACDF3E4F}"/>
    <dgm:cxn modelId="{2F1B1D4A-1625-4C1C-8226-F2AF6906193B}" type="presOf" srcId="{2096752E-02B2-46F7-9DBE-F8997B188211}" destId="{3011DC61-5165-4078-ABDF-3F4C26C14317}" srcOrd="0" destOrd="0" presId="urn:microsoft.com/office/officeart/2005/8/layout/default"/>
    <dgm:cxn modelId="{A6B74972-2575-4BD6-9F2F-F69D00E10A57}" srcId="{3770D86C-E426-4948-A70B-989022FA3DB8}" destId="{3720B41C-F9D1-4EFA-A881-1200494939B1}" srcOrd="2" destOrd="0" parTransId="{7541F394-607E-4642-A2E2-E475263012E5}" sibTransId="{4946A082-27F8-4CB1-8794-9F064326D879}"/>
    <dgm:cxn modelId="{506D2B54-0E48-4697-AF72-090B69994370}" srcId="{3770D86C-E426-4948-A70B-989022FA3DB8}" destId="{9C4EC7D2-40A6-4602-BB08-B874A1AD3F3E}" srcOrd="11" destOrd="0" parTransId="{4D0C4736-5A09-484B-B2B5-DAB32825ECCC}" sibTransId="{0A86FD1E-CB78-4520-B44D-861D83AB9883}"/>
    <dgm:cxn modelId="{3785D579-BBF7-4938-9FBA-63994EC8E6A2}" srcId="{3770D86C-E426-4948-A70B-989022FA3DB8}" destId="{2096752E-02B2-46F7-9DBE-F8997B188211}" srcOrd="8" destOrd="0" parTransId="{D995946C-7D33-4683-85E9-A6EBD334CACA}" sibTransId="{9A427824-006E-4151-8699-127F42F89B45}"/>
    <dgm:cxn modelId="{234C3564-2FE4-4D4F-AE75-6405CD7C1326}" srcId="{3770D86C-E426-4948-A70B-989022FA3DB8}" destId="{708F41F2-619A-4CC6-B462-F3FCC353A7D9}" srcOrd="3" destOrd="0" parTransId="{2CE814C3-0C9B-41D9-ABBD-7F7173A75472}" sibTransId="{C352ABB0-F2D4-4E02-BA12-8165C9792DD5}"/>
    <dgm:cxn modelId="{14B7F469-0C91-4FB7-B3C9-E38E3AE7D6C3}" type="presOf" srcId="{988772F6-B5AE-4C32-8373-47989B7E1F16}" destId="{FEC953C1-AB83-43DF-BF18-16EFF8660947}" srcOrd="0" destOrd="0" presId="urn:microsoft.com/office/officeart/2005/8/layout/default"/>
    <dgm:cxn modelId="{CC124E78-F4AA-44D8-8C51-EF5D2B75AC62}" type="presOf" srcId="{AC9EBCD4-FC74-4969-8518-926EB1D989B3}" destId="{73AE9AC5-059D-408F-9ED4-B849D071932E}" srcOrd="0" destOrd="0" presId="urn:microsoft.com/office/officeart/2005/8/layout/default"/>
    <dgm:cxn modelId="{86BDAC37-9E7C-4516-80D7-D42807370134}" srcId="{3770D86C-E426-4948-A70B-989022FA3DB8}" destId="{9C7882E4-F0C7-455E-A377-AB77EABEE9B6}" srcOrd="4" destOrd="0" parTransId="{481A1939-79EA-4E5A-8597-B3FB9B58CF75}" sibTransId="{6D565BE8-E1B0-4585-B7B8-7C10EFEC3DA9}"/>
    <dgm:cxn modelId="{E87FB662-48F6-41BB-B26D-6F8E9B01D009}" type="presOf" srcId="{8B439E0F-3142-4944-A6D9-C304D10DBB6F}" destId="{C861635F-B215-47F8-BD87-7E4BE5B946C6}" srcOrd="0" destOrd="0" presId="urn:microsoft.com/office/officeart/2005/8/layout/default"/>
    <dgm:cxn modelId="{6AB510BB-38DF-4D24-8B43-6987A109AE53}" srcId="{3770D86C-E426-4948-A70B-989022FA3DB8}" destId="{AED02DAA-4838-4F25-BC0D-49A06301E464}" srcOrd="6" destOrd="0" parTransId="{1A2A5130-429A-4B48-AB41-E2CC16E95F8F}" sibTransId="{0ED751C6-C750-49BA-B3DE-9E5318BA1E0B}"/>
    <dgm:cxn modelId="{D6BE9C15-E7BB-49D3-868E-0E427FA90D25}" type="presOf" srcId="{9C4EC7D2-40A6-4602-BB08-B874A1AD3F3E}" destId="{C9481A3D-AE5A-4A8A-897C-ED55D142DF6C}" srcOrd="0" destOrd="0" presId="urn:microsoft.com/office/officeart/2005/8/layout/default"/>
    <dgm:cxn modelId="{8351BD34-2C86-449B-A2BE-851999BD4CBE}" type="presOf" srcId="{708F41F2-619A-4CC6-B462-F3FCC353A7D9}" destId="{2D0F5360-D5CC-4D77-8018-30293BC2859E}" srcOrd="0" destOrd="0" presId="urn:microsoft.com/office/officeart/2005/8/layout/default"/>
    <dgm:cxn modelId="{2D470423-93E7-4A11-92C5-63BFB8F82AFE}" type="presOf" srcId="{253148E7-C719-4B89-822B-6B930E902CC9}" destId="{D7E4C8EF-6D63-4CAC-AE88-61677062CEA6}" srcOrd="0" destOrd="0" presId="urn:microsoft.com/office/officeart/2005/8/layout/default"/>
    <dgm:cxn modelId="{D4520C36-629E-4605-BEF1-EE6152FAA632}" type="presOf" srcId="{9C7882E4-F0C7-455E-A377-AB77EABEE9B6}" destId="{614DC73C-4AAA-4ACB-9CE6-1A0AEE5CC6E7}" srcOrd="0" destOrd="0" presId="urn:microsoft.com/office/officeart/2005/8/layout/default"/>
    <dgm:cxn modelId="{A218B19F-B232-4869-82B6-F930EB03E053}" type="presOf" srcId="{AED02DAA-4838-4F25-BC0D-49A06301E464}" destId="{4DB40EB6-F3D5-40FF-A6BE-67E52713930C}" srcOrd="0" destOrd="0" presId="urn:microsoft.com/office/officeart/2005/8/layout/default"/>
    <dgm:cxn modelId="{60463FEC-E565-4B84-992C-FD505A26CE48}" srcId="{3770D86C-E426-4948-A70B-989022FA3DB8}" destId="{253148E7-C719-4B89-822B-6B930E902CC9}" srcOrd="10" destOrd="0" parTransId="{4B095FB7-C983-4385-8F97-17EEBEEBDEF5}" sibTransId="{A3312403-D15F-47E7-974B-F85F3BB6E30E}"/>
    <dgm:cxn modelId="{698CC468-7E0A-492C-B4B9-F4100484F53D}" srcId="{3770D86C-E426-4948-A70B-989022FA3DB8}" destId="{C221F25C-604A-46C4-BCA9-95FA7830F281}" srcOrd="0" destOrd="0" parTransId="{A0EF8728-8AF5-4B85-B85F-E99365866B57}" sibTransId="{A758042F-F682-4D9D-BEB4-ADA87A2DB538}"/>
    <dgm:cxn modelId="{B4FFE29B-02D2-40FB-BC2F-9CC6ABC3EE2B}" srcId="{3770D86C-E426-4948-A70B-989022FA3DB8}" destId="{19355723-A085-4018-B99C-CFDBA01E53EF}" srcOrd="7" destOrd="0" parTransId="{5602F09B-FF20-4E55-A371-2D7FA1518F8C}" sibTransId="{2A382C01-A73F-4F43-8765-BDB63E2909FB}"/>
    <dgm:cxn modelId="{166774A7-0F27-4622-A5E7-E8B701B71F1D}" type="presOf" srcId="{3770D86C-E426-4948-A70B-989022FA3DB8}" destId="{776A7E07-6C6B-40C2-B142-611166690050}" srcOrd="0" destOrd="0" presId="urn:microsoft.com/office/officeart/2005/8/layout/default"/>
    <dgm:cxn modelId="{D2E5AEA9-8CF2-4CA6-B1BD-B25533ED4BE8}" type="presOf" srcId="{3720B41C-F9D1-4EFA-A881-1200494939B1}" destId="{BAE94FF3-5501-419F-B458-5F17CE1B4267}" srcOrd="0" destOrd="0" presId="urn:microsoft.com/office/officeart/2005/8/layout/default"/>
    <dgm:cxn modelId="{1B8B2E0E-C051-44B3-B696-4B6A65EC454B}" srcId="{3770D86C-E426-4948-A70B-989022FA3DB8}" destId="{8B439E0F-3142-4944-A6D9-C304D10DBB6F}" srcOrd="9" destOrd="0" parTransId="{AA7A76C0-E0C0-48D7-B781-509516C431FC}" sibTransId="{30444270-DD08-4107-8C31-49483AF9011A}"/>
    <dgm:cxn modelId="{DE1ADF78-3680-41EE-B4F1-362A3A53A1E9}" type="presParOf" srcId="{776A7E07-6C6B-40C2-B142-611166690050}" destId="{61462164-4A7E-4ECC-ADF8-81D722F7D08D}" srcOrd="0" destOrd="0" presId="urn:microsoft.com/office/officeart/2005/8/layout/default"/>
    <dgm:cxn modelId="{A8FF9171-0EE7-4C55-A700-D6C9D7D2D779}" type="presParOf" srcId="{776A7E07-6C6B-40C2-B142-611166690050}" destId="{1053E142-9E2D-4684-9F2B-2D9ECE4B9B7C}" srcOrd="1" destOrd="0" presId="urn:microsoft.com/office/officeart/2005/8/layout/default"/>
    <dgm:cxn modelId="{9A5DCA4E-96A7-4713-BDF7-F3A1E6391F87}" type="presParOf" srcId="{776A7E07-6C6B-40C2-B142-611166690050}" destId="{FEC953C1-AB83-43DF-BF18-16EFF8660947}" srcOrd="2" destOrd="0" presId="urn:microsoft.com/office/officeart/2005/8/layout/default"/>
    <dgm:cxn modelId="{4239CEF0-4DC2-4378-BA7C-61BE68BAE629}" type="presParOf" srcId="{776A7E07-6C6B-40C2-B142-611166690050}" destId="{41375638-41E0-46F0-B930-B9D98683A7B4}" srcOrd="3" destOrd="0" presId="urn:microsoft.com/office/officeart/2005/8/layout/default"/>
    <dgm:cxn modelId="{672513A6-8867-4308-8A65-929F6F3EAAEB}" type="presParOf" srcId="{776A7E07-6C6B-40C2-B142-611166690050}" destId="{BAE94FF3-5501-419F-B458-5F17CE1B4267}" srcOrd="4" destOrd="0" presId="urn:microsoft.com/office/officeart/2005/8/layout/default"/>
    <dgm:cxn modelId="{7CAA8620-14C3-43C4-9D4A-4C8145B34C76}" type="presParOf" srcId="{776A7E07-6C6B-40C2-B142-611166690050}" destId="{8D759971-6319-4DC1-A5A5-9D3BA8514780}" srcOrd="5" destOrd="0" presId="urn:microsoft.com/office/officeart/2005/8/layout/default"/>
    <dgm:cxn modelId="{C4A7598F-8050-4F99-87BA-98D238A810EB}" type="presParOf" srcId="{776A7E07-6C6B-40C2-B142-611166690050}" destId="{2D0F5360-D5CC-4D77-8018-30293BC2859E}" srcOrd="6" destOrd="0" presId="urn:microsoft.com/office/officeart/2005/8/layout/default"/>
    <dgm:cxn modelId="{787B68FF-0DEB-45F4-BB71-66738646FFB4}" type="presParOf" srcId="{776A7E07-6C6B-40C2-B142-611166690050}" destId="{F3506FE8-60A8-45E6-BE83-3ADAF72610F2}" srcOrd="7" destOrd="0" presId="urn:microsoft.com/office/officeart/2005/8/layout/default"/>
    <dgm:cxn modelId="{893E9B88-C0D9-4024-8665-3C8815B3F934}" type="presParOf" srcId="{776A7E07-6C6B-40C2-B142-611166690050}" destId="{614DC73C-4AAA-4ACB-9CE6-1A0AEE5CC6E7}" srcOrd="8" destOrd="0" presId="urn:microsoft.com/office/officeart/2005/8/layout/default"/>
    <dgm:cxn modelId="{F0BF3E92-18D2-4EF9-A8E8-39C7B1353EDE}" type="presParOf" srcId="{776A7E07-6C6B-40C2-B142-611166690050}" destId="{2297A880-40FA-466F-A506-26155BC33825}" srcOrd="9" destOrd="0" presId="urn:microsoft.com/office/officeart/2005/8/layout/default"/>
    <dgm:cxn modelId="{7F63CB56-3BAE-4AAA-AEAB-BFC0EC5938FC}" type="presParOf" srcId="{776A7E07-6C6B-40C2-B142-611166690050}" destId="{73AE9AC5-059D-408F-9ED4-B849D071932E}" srcOrd="10" destOrd="0" presId="urn:microsoft.com/office/officeart/2005/8/layout/default"/>
    <dgm:cxn modelId="{2AB258C9-F22E-4F24-BAB4-08414F458B07}" type="presParOf" srcId="{776A7E07-6C6B-40C2-B142-611166690050}" destId="{85AA5DC0-8BB0-4CDB-898C-5BED407F1D79}" srcOrd="11" destOrd="0" presId="urn:microsoft.com/office/officeart/2005/8/layout/default"/>
    <dgm:cxn modelId="{9A614D75-72B9-4C84-9D37-517611320B52}" type="presParOf" srcId="{776A7E07-6C6B-40C2-B142-611166690050}" destId="{4DB40EB6-F3D5-40FF-A6BE-67E52713930C}" srcOrd="12" destOrd="0" presId="urn:microsoft.com/office/officeart/2005/8/layout/default"/>
    <dgm:cxn modelId="{12690E49-0A7C-4706-81FF-BF2D32A69DB2}" type="presParOf" srcId="{776A7E07-6C6B-40C2-B142-611166690050}" destId="{BD4298B1-7DEB-484F-9517-C4343D7B6D3A}" srcOrd="13" destOrd="0" presId="urn:microsoft.com/office/officeart/2005/8/layout/default"/>
    <dgm:cxn modelId="{60FF7D38-DF60-41E6-9185-1E1BB274531A}" type="presParOf" srcId="{776A7E07-6C6B-40C2-B142-611166690050}" destId="{5A81C34D-FDC1-4861-9E9A-D6CA848D4AA8}" srcOrd="14" destOrd="0" presId="urn:microsoft.com/office/officeart/2005/8/layout/default"/>
    <dgm:cxn modelId="{0E9FEF09-A390-4210-9AE2-2FCC9D7D9B31}" type="presParOf" srcId="{776A7E07-6C6B-40C2-B142-611166690050}" destId="{9A1A3359-94D5-4890-A635-F51E590992AC}" srcOrd="15" destOrd="0" presId="urn:microsoft.com/office/officeart/2005/8/layout/default"/>
    <dgm:cxn modelId="{7EA06FAB-1E86-4B74-87DE-5EF054E0A9EF}" type="presParOf" srcId="{776A7E07-6C6B-40C2-B142-611166690050}" destId="{3011DC61-5165-4078-ABDF-3F4C26C14317}" srcOrd="16" destOrd="0" presId="urn:microsoft.com/office/officeart/2005/8/layout/default"/>
    <dgm:cxn modelId="{5C845EA4-A981-465F-AFB9-E246C6B97BC8}" type="presParOf" srcId="{776A7E07-6C6B-40C2-B142-611166690050}" destId="{DB6802C8-B964-4890-8F24-4C75A4A1DD38}" srcOrd="17" destOrd="0" presId="urn:microsoft.com/office/officeart/2005/8/layout/default"/>
    <dgm:cxn modelId="{0453D7D9-0382-4389-A6B7-EFA23FBE9320}" type="presParOf" srcId="{776A7E07-6C6B-40C2-B142-611166690050}" destId="{C861635F-B215-47F8-BD87-7E4BE5B946C6}" srcOrd="18" destOrd="0" presId="urn:microsoft.com/office/officeart/2005/8/layout/default"/>
    <dgm:cxn modelId="{DC225975-9B61-4C44-B4FE-CC1DE3B885BA}" type="presParOf" srcId="{776A7E07-6C6B-40C2-B142-611166690050}" destId="{208191FE-9648-46A5-BF17-E55C4E5A332D}" srcOrd="19" destOrd="0" presId="urn:microsoft.com/office/officeart/2005/8/layout/default"/>
    <dgm:cxn modelId="{003C2AF7-471E-4162-9788-B0F5ACED4F36}" type="presParOf" srcId="{776A7E07-6C6B-40C2-B142-611166690050}" destId="{D7E4C8EF-6D63-4CAC-AE88-61677062CEA6}" srcOrd="20" destOrd="0" presId="urn:microsoft.com/office/officeart/2005/8/layout/default"/>
    <dgm:cxn modelId="{E203854F-937A-4627-B4BD-532C68F3C102}" type="presParOf" srcId="{776A7E07-6C6B-40C2-B142-611166690050}" destId="{E384DC66-2456-4EAC-A9F6-4D411B0CA10A}" srcOrd="21" destOrd="0" presId="urn:microsoft.com/office/officeart/2005/8/layout/default"/>
    <dgm:cxn modelId="{668F1C4A-5CBB-486E-A3FF-C31265D37451}" type="presParOf" srcId="{776A7E07-6C6B-40C2-B142-611166690050}" destId="{C9481A3D-AE5A-4A8A-897C-ED55D142DF6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9D2FEF-36D5-4997-8E97-A0DF988923A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D637149-655A-4146-80AB-4FFCCD040922}">
      <dgm:prSet phldrT="[Text]"/>
      <dgm:spPr/>
      <dgm:t>
        <a:bodyPr/>
        <a:lstStyle/>
        <a:p>
          <a:r>
            <a:rPr lang="en-US" dirty="0"/>
            <a:t>Document Potential Undesirable Results for Each Sustainability Indicator</a:t>
          </a:r>
        </a:p>
      </dgm:t>
    </dgm:pt>
    <dgm:pt modelId="{CFE1D7D2-6714-4F9E-9D77-8AEA9FEB6205}" type="parTrans" cxnId="{948AFA28-7826-4FE6-9B5F-2D6C3A810FBF}">
      <dgm:prSet/>
      <dgm:spPr/>
      <dgm:t>
        <a:bodyPr/>
        <a:lstStyle/>
        <a:p>
          <a:endParaRPr lang="en-US"/>
        </a:p>
      </dgm:t>
    </dgm:pt>
    <dgm:pt modelId="{84A08A93-C9FB-4B63-A7B9-5A65DD683257}" type="sibTrans" cxnId="{948AFA28-7826-4FE6-9B5F-2D6C3A810FBF}">
      <dgm:prSet/>
      <dgm:spPr/>
      <dgm:t>
        <a:bodyPr/>
        <a:lstStyle/>
        <a:p>
          <a:endParaRPr lang="en-US"/>
        </a:p>
      </dgm:t>
    </dgm:pt>
    <dgm:pt modelId="{72D32986-193D-46FB-9AEC-9C844BBC5510}">
      <dgm:prSet phldrT="[Text]"/>
      <dgm:spPr/>
      <dgm:t>
        <a:bodyPr/>
        <a:lstStyle/>
        <a:p>
          <a:r>
            <a:rPr lang="en-US" dirty="0"/>
            <a:t>Identify Appropriate Monitoring / Measurement Locations throughout </a:t>
          </a:r>
          <a:r>
            <a:rPr lang="en-US" dirty="0" err="1"/>
            <a:t>Subbasin</a:t>
          </a:r>
          <a:endParaRPr lang="en-US" dirty="0"/>
        </a:p>
      </dgm:t>
    </dgm:pt>
    <dgm:pt modelId="{5D3A135A-07BD-436F-8ACA-FEDF74B5A143}" type="parTrans" cxnId="{047C5060-2D7D-41F5-9EB4-971B08645347}">
      <dgm:prSet/>
      <dgm:spPr/>
      <dgm:t>
        <a:bodyPr/>
        <a:lstStyle/>
        <a:p>
          <a:endParaRPr lang="en-US"/>
        </a:p>
      </dgm:t>
    </dgm:pt>
    <dgm:pt modelId="{B788457B-985C-4390-95AF-CB220891C7D6}" type="sibTrans" cxnId="{047C5060-2D7D-41F5-9EB4-971B08645347}">
      <dgm:prSet/>
      <dgm:spPr/>
      <dgm:t>
        <a:bodyPr/>
        <a:lstStyle/>
        <a:p>
          <a:endParaRPr lang="en-US"/>
        </a:p>
      </dgm:t>
    </dgm:pt>
    <dgm:pt modelId="{FF9763AC-C119-4693-9C50-9E2FDE2B990E}">
      <dgm:prSet phldrT="[Text]"/>
      <dgm:spPr/>
      <dgm:t>
        <a:bodyPr/>
        <a:lstStyle/>
        <a:p>
          <a:r>
            <a:rPr lang="en-US" dirty="0"/>
            <a:t>Identify Spatially Representative Minimum Thresholds</a:t>
          </a:r>
        </a:p>
      </dgm:t>
    </dgm:pt>
    <dgm:pt modelId="{6A3F095C-FFEF-443B-BC39-DDF2571C2EFA}" type="parTrans" cxnId="{F076CCA9-20AA-40DA-B8FB-EFB99D71C1B7}">
      <dgm:prSet/>
      <dgm:spPr/>
      <dgm:t>
        <a:bodyPr/>
        <a:lstStyle/>
        <a:p>
          <a:endParaRPr lang="en-US"/>
        </a:p>
      </dgm:t>
    </dgm:pt>
    <dgm:pt modelId="{42359438-DEAA-4D2E-B3E7-4596DD35E69B}" type="sibTrans" cxnId="{F076CCA9-20AA-40DA-B8FB-EFB99D71C1B7}">
      <dgm:prSet/>
      <dgm:spPr/>
      <dgm:t>
        <a:bodyPr/>
        <a:lstStyle/>
        <a:p>
          <a:endParaRPr lang="en-US"/>
        </a:p>
      </dgm:t>
    </dgm:pt>
    <dgm:pt modelId="{5514B73A-B5AF-41B5-8A21-787E2D347A8F}">
      <dgm:prSet phldrT="[Text]"/>
      <dgm:spPr/>
      <dgm:t>
        <a:bodyPr/>
        <a:lstStyle/>
        <a:p>
          <a:r>
            <a:rPr lang="en-US"/>
            <a:t>Develop </a:t>
          </a:r>
          <a:r>
            <a:rPr lang="en-US" dirty="0"/>
            <a:t>Measurable Objectives above Each Minimum Threshold</a:t>
          </a:r>
        </a:p>
      </dgm:t>
    </dgm:pt>
    <dgm:pt modelId="{3D013FE7-506F-4943-BE48-6F1D4F2B09DA}" type="parTrans" cxnId="{3A2BE66C-E6D5-4453-9CE9-4FF6B26AB38B}">
      <dgm:prSet/>
      <dgm:spPr/>
      <dgm:t>
        <a:bodyPr/>
        <a:lstStyle/>
        <a:p>
          <a:endParaRPr lang="en-US"/>
        </a:p>
      </dgm:t>
    </dgm:pt>
    <dgm:pt modelId="{DA03B105-93C2-4FC9-BA1F-91D689B9ADE1}" type="sibTrans" cxnId="{3A2BE66C-E6D5-4453-9CE9-4FF6B26AB38B}">
      <dgm:prSet/>
      <dgm:spPr/>
      <dgm:t>
        <a:bodyPr/>
        <a:lstStyle/>
        <a:p>
          <a:endParaRPr lang="en-US"/>
        </a:p>
      </dgm:t>
    </dgm:pt>
    <dgm:pt modelId="{82900B5A-A3FC-4B92-832C-FA7EAB3948A4}" type="pres">
      <dgm:prSet presAssocID="{739D2FEF-36D5-4997-8E97-A0DF988923AC}" presName="CompostProcess" presStyleCnt="0">
        <dgm:presLayoutVars>
          <dgm:dir/>
          <dgm:resizeHandles val="exact"/>
        </dgm:presLayoutVars>
      </dgm:prSet>
      <dgm:spPr/>
    </dgm:pt>
    <dgm:pt modelId="{315B2983-FF7D-4DCF-8FB5-D942757D99CD}" type="pres">
      <dgm:prSet presAssocID="{739D2FEF-36D5-4997-8E97-A0DF988923AC}" presName="arrow" presStyleLbl="bgShp" presStyleIdx="0" presStyleCnt="1"/>
      <dgm:spPr/>
    </dgm:pt>
    <dgm:pt modelId="{245CDAAE-3471-4040-AADF-C16D7B8EC12A}" type="pres">
      <dgm:prSet presAssocID="{739D2FEF-36D5-4997-8E97-A0DF988923AC}" presName="linearProcess" presStyleCnt="0"/>
      <dgm:spPr/>
    </dgm:pt>
    <dgm:pt modelId="{161E679C-FB67-4DA3-BBA6-0D644FAAE5DA}" type="pres">
      <dgm:prSet presAssocID="{7D637149-655A-4146-80AB-4FFCCD04092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08FB2-42B4-420E-A649-D96CB7110162}" type="pres">
      <dgm:prSet presAssocID="{84A08A93-C9FB-4B63-A7B9-5A65DD683257}" presName="sibTrans" presStyleCnt="0"/>
      <dgm:spPr/>
    </dgm:pt>
    <dgm:pt modelId="{AE5C0692-3BCE-4225-AEA1-E2BE70A3BBFB}" type="pres">
      <dgm:prSet presAssocID="{FF9763AC-C119-4693-9C50-9E2FDE2B990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491CF-E97E-43FF-84D3-73C40485B1C9}" type="pres">
      <dgm:prSet presAssocID="{42359438-DEAA-4D2E-B3E7-4596DD35E69B}" presName="sibTrans" presStyleCnt="0"/>
      <dgm:spPr/>
    </dgm:pt>
    <dgm:pt modelId="{B4C44993-5ABA-4EC0-B54F-08309B32AB22}" type="pres">
      <dgm:prSet presAssocID="{72D32986-193D-46FB-9AEC-9C844BBC551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03B49-39D1-471F-B15C-A3B7521A85C8}" type="pres">
      <dgm:prSet presAssocID="{B788457B-985C-4390-95AF-CB220891C7D6}" presName="sibTrans" presStyleCnt="0"/>
      <dgm:spPr/>
    </dgm:pt>
    <dgm:pt modelId="{6189E755-AFD2-435A-9489-E42D57D89FB3}" type="pres">
      <dgm:prSet presAssocID="{5514B73A-B5AF-41B5-8A21-787E2D347A8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2BE66C-E6D5-4453-9CE9-4FF6B26AB38B}" srcId="{739D2FEF-36D5-4997-8E97-A0DF988923AC}" destId="{5514B73A-B5AF-41B5-8A21-787E2D347A8F}" srcOrd="3" destOrd="0" parTransId="{3D013FE7-506F-4943-BE48-6F1D4F2B09DA}" sibTransId="{DA03B105-93C2-4FC9-BA1F-91D689B9ADE1}"/>
    <dgm:cxn modelId="{047C5060-2D7D-41F5-9EB4-971B08645347}" srcId="{739D2FEF-36D5-4997-8E97-A0DF988923AC}" destId="{72D32986-193D-46FB-9AEC-9C844BBC5510}" srcOrd="2" destOrd="0" parTransId="{5D3A135A-07BD-436F-8ACA-FEDF74B5A143}" sibTransId="{B788457B-985C-4390-95AF-CB220891C7D6}"/>
    <dgm:cxn modelId="{3169E499-C0DD-4A76-A11B-63EECD17FB1C}" type="presOf" srcId="{739D2FEF-36D5-4997-8E97-A0DF988923AC}" destId="{82900B5A-A3FC-4B92-832C-FA7EAB3948A4}" srcOrd="0" destOrd="0" presId="urn:microsoft.com/office/officeart/2005/8/layout/hProcess9"/>
    <dgm:cxn modelId="{948AFA28-7826-4FE6-9B5F-2D6C3A810FBF}" srcId="{739D2FEF-36D5-4997-8E97-A0DF988923AC}" destId="{7D637149-655A-4146-80AB-4FFCCD040922}" srcOrd="0" destOrd="0" parTransId="{CFE1D7D2-6714-4F9E-9D77-8AEA9FEB6205}" sibTransId="{84A08A93-C9FB-4B63-A7B9-5A65DD683257}"/>
    <dgm:cxn modelId="{67BCEA89-28DA-4656-AE29-166916EC8C65}" type="presOf" srcId="{FF9763AC-C119-4693-9C50-9E2FDE2B990E}" destId="{AE5C0692-3BCE-4225-AEA1-E2BE70A3BBFB}" srcOrd="0" destOrd="0" presId="urn:microsoft.com/office/officeart/2005/8/layout/hProcess9"/>
    <dgm:cxn modelId="{362D94C1-F36B-4773-935B-372F730CFD13}" type="presOf" srcId="{7D637149-655A-4146-80AB-4FFCCD040922}" destId="{161E679C-FB67-4DA3-BBA6-0D644FAAE5DA}" srcOrd="0" destOrd="0" presId="urn:microsoft.com/office/officeart/2005/8/layout/hProcess9"/>
    <dgm:cxn modelId="{F076CCA9-20AA-40DA-B8FB-EFB99D71C1B7}" srcId="{739D2FEF-36D5-4997-8E97-A0DF988923AC}" destId="{FF9763AC-C119-4693-9C50-9E2FDE2B990E}" srcOrd="1" destOrd="0" parTransId="{6A3F095C-FFEF-443B-BC39-DDF2571C2EFA}" sibTransId="{42359438-DEAA-4D2E-B3E7-4596DD35E69B}"/>
    <dgm:cxn modelId="{7311F258-031F-42DE-9F27-8F2BDE06B3E4}" type="presOf" srcId="{5514B73A-B5AF-41B5-8A21-787E2D347A8F}" destId="{6189E755-AFD2-435A-9489-E42D57D89FB3}" srcOrd="0" destOrd="0" presId="urn:microsoft.com/office/officeart/2005/8/layout/hProcess9"/>
    <dgm:cxn modelId="{BC345707-67CB-48EB-B243-CC42C12A58B6}" type="presOf" srcId="{72D32986-193D-46FB-9AEC-9C844BBC5510}" destId="{B4C44993-5ABA-4EC0-B54F-08309B32AB22}" srcOrd="0" destOrd="0" presId="urn:microsoft.com/office/officeart/2005/8/layout/hProcess9"/>
    <dgm:cxn modelId="{7E47F8DD-6753-483A-B9E0-B50FB09310B0}" type="presParOf" srcId="{82900B5A-A3FC-4B92-832C-FA7EAB3948A4}" destId="{315B2983-FF7D-4DCF-8FB5-D942757D99CD}" srcOrd="0" destOrd="0" presId="urn:microsoft.com/office/officeart/2005/8/layout/hProcess9"/>
    <dgm:cxn modelId="{9BFB3A8C-D3DC-47E0-AB3C-369A85C3A5E7}" type="presParOf" srcId="{82900B5A-A3FC-4B92-832C-FA7EAB3948A4}" destId="{245CDAAE-3471-4040-AADF-C16D7B8EC12A}" srcOrd="1" destOrd="0" presId="urn:microsoft.com/office/officeart/2005/8/layout/hProcess9"/>
    <dgm:cxn modelId="{E72FDE6D-A171-4ABC-A5A7-37C4F566406F}" type="presParOf" srcId="{245CDAAE-3471-4040-AADF-C16D7B8EC12A}" destId="{161E679C-FB67-4DA3-BBA6-0D644FAAE5DA}" srcOrd="0" destOrd="0" presId="urn:microsoft.com/office/officeart/2005/8/layout/hProcess9"/>
    <dgm:cxn modelId="{49D6D469-27EE-44B0-BCCF-A4E9BD626FCE}" type="presParOf" srcId="{245CDAAE-3471-4040-AADF-C16D7B8EC12A}" destId="{D3F08FB2-42B4-420E-A649-D96CB7110162}" srcOrd="1" destOrd="0" presId="urn:microsoft.com/office/officeart/2005/8/layout/hProcess9"/>
    <dgm:cxn modelId="{CE3BE603-C5BF-42D4-A3FA-66009F856F0B}" type="presParOf" srcId="{245CDAAE-3471-4040-AADF-C16D7B8EC12A}" destId="{AE5C0692-3BCE-4225-AEA1-E2BE70A3BBFB}" srcOrd="2" destOrd="0" presId="urn:microsoft.com/office/officeart/2005/8/layout/hProcess9"/>
    <dgm:cxn modelId="{CB0521C2-633E-46DA-83D3-E6A91C4DA6FB}" type="presParOf" srcId="{245CDAAE-3471-4040-AADF-C16D7B8EC12A}" destId="{A61491CF-E97E-43FF-84D3-73C40485B1C9}" srcOrd="3" destOrd="0" presId="urn:microsoft.com/office/officeart/2005/8/layout/hProcess9"/>
    <dgm:cxn modelId="{27F63E1B-A206-4F2F-9FCD-71423DE60FBC}" type="presParOf" srcId="{245CDAAE-3471-4040-AADF-C16D7B8EC12A}" destId="{B4C44993-5ABA-4EC0-B54F-08309B32AB22}" srcOrd="4" destOrd="0" presId="urn:microsoft.com/office/officeart/2005/8/layout/hProcess9"/>
    <dgm:cxn modelId="{D34B4A67-D52B-4DF8-824C-1B9C5CA5EAAA}" type="presParOf" srcId="{245CDAAE-3471-4040-AADF-C16D7B8EC12A}" destId="{AB203B49-39D1-471F-B15C-A3B7521A85C8}" srcOrd="5" destOrd="0" presId="urn:microsoft.com/office/officeart/2005/8/layout/hProcess9"/>
    <dgm:cxn modelId="{43E1E64E-A793-4DC7-983F-949EBDDFC3F4}" type="presParOf" srcId="{245CDAAE-3471-4040-AADF-C16D7B8EC12A}" destId="{6189E755-AFD2-435A-9489-E42D57D89FB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9D2FEF-36D5-4997-8E97-A0DF988923A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D637149-655A-4146-80AB-4FFCCD040922}">
      <dgm:prSet phldrT="[Text]"/>
      <dgm:spPr/>
      <dgm:t>
        <a:bodyPr/>
        <a:lstStyle/>
        <a:p>
          <a:r>
            <a:rPr lang="en-US" dirty="0"/>
            <a:t>Document Potential Undesirable Results for Each Sustainability Indicator</a:t>
          </a:r>
        </a:p>
      </dgm:t>
    </dgm:pt>
    <dgm:pt modelId="{CFE1D7D2-6714-4F9E-9D77-8AEA9FEB6205}" type="parTrans" cxnId="{948AFA28-7826-4FE6-9B5F-2D6C3A810FBF}">
      <dgm:prSet/>
      <dgm:spPr/>
      <dgm:t>
        <a:bodyPr/>
        <a:lstStyle/>
        <a:p>
          <a:endParaRPr lang="en-US"/>
        </a:p>
      </dgm:t>
    </dgm:pt>
    <dgm:pt modelId="{84A08A93-C9FB-4B63-A7B9-5A65DD683257}" type="sibTrans" cxnId="{948AFA28-7826-4FE6-9B5F-2D6C3A810FBF}">
      <dgm:prSet/>
      <dgm:spPr/>
      <dgm:t>
        <a:bodyPr/>
        <a:lstStyle/>
        <a:p>
          <a:endParaRPr lang="en-US"/>
        </a:p>
      </dgm:t>
    </dgm:pt>
    <dgm:pt modelId="{72D32986-193D-46FB-9AEC-9C844BBC5510}">
      <dgm:prSet phldrT="[Text]"/>
      <dgm:spPr/>
      <dgm:t>
        <a:bodyPr/>
        <a:lstStyle/>
        <a:p>
          <a:r>
            <a:rPr lang="en-US" dirty="0"/>
            <a:t>Identify Appropriate Monitoring / Measurement Locations </a:t>
          </a:r>
          <a:r>
            <a:rPr lang="en-US"/>
            <a:t>throughout Subbasin</a:t>
          </a:r>
          <a:endParaRPr lang="en-US" dirty="0"/>
        </a:p>
      </dgm:t>
    </dgm:pt>
    <dgm:pt modelId="{5D3A135A-07BD-436F-8ACA-FEDF74B5A143}" type="parTrans" cxnId="{047C5060-2D7D-41F5-9EB4-971B08645347}">
      <dgm:prSet/>
      <dgm:spPr/>
      <dgm:t>
        <a:bodyPr/>
        <a:lstStyle/>
        <a:p>
          <a:endParaRPr lang="en-US"/>
        </a:p>
      </dgm:t>
    </dgm:pt>
    <dgm:pt modelId="{B788457B-985C-4390-95AF-CB220891C7D6}" type="sibTrans" cxnId="{047C5060-2D7D-41F5-9EB4-971B08645347}">
      <dgm:prSet/>
      <dgm:spPr/>
      <dgm:t>
        <a:bodyPr/>
        <a:lstStyle/>
        <a:p>
          <a:endParaRPr lang="en-US"/>
        </a:p>
      </dgm:t>
    </dgm:pt>
    <dgm:pt modelId="{FF9763AC-C119-4693-9C50-9E2FDE2B990E}">
      <dgm:prSet phldrT="[Text]"/>
      <dgm:spPr/>
      <dgm:t>
        <a:bodyPr/>
        <a:lstStyle/>
        <a:p>
          <a:r>
            <a:rPr lang="en-US" dirty="0"/>
            <a:t>Identify Spatially Representative Minimum Thresholds</a:t>
          </a:r>
        </a:p>
      </dgm:t>
    </dgm:pt>
    <dgm:pt modelId="{6A3F095C-FFEF-443B-BC39-DDF2571C2EFA}" type="parTrans" cxnId="{F076CCA9-20AA-40DA-B8FB-EFB99D71C1B7}">
      <dgm:prSet/>
      <dgm:spPr/>
      <dgm:t>
        <a:bodyPr/>
        <a:lstStyle/>
        <a:p>
          <a:endParaRPr lang="en-US"/>
        </a:p>
      </dgm:t>
    </dgm:pt>
    <dgm:pt modelId="{42359438-DEAA-4D2E-B3E7-4596DD35E69B}" type="sibTrans" cxnId="{F076CCA9-20AA-40DA-B8FB-EFB99D71C1B7}">
      <dgm:prSet/>
      <dgm:spPr/>
      <dgm:t>
        <a:bodyPr/>
        <a:lstStyle/>
        <a:p>
          <a:endParaRPr lang="en-US"/>
        </a:p>
      </dgm:t>
    </dgm:pt>
    <dgm:pt modelId="{5514B73A-B5AF-41B5-8A21-787E2D347A8F}">
      <dgm:prSet phldrT="[Text]"/>
      <dgm:spPr/>
      <dgm:t>
        <a:bodyPr/>
        <a:lstStyle/>
        <a:p>
          <a:r>
            <a:rPr lang="en-US"/>
            <a:t>Develop </a:t>
          </a:r>
          <a:r>
            <a:rPr lang="en-US" dirty="0"/>
            <a:t>Measurable Objectives above Each Minimum Threshold</a:t>
          </a:r>
        </a:p>
      </dgm:t>
    </dgm:pt>
    <dgm:pt modelId="{3D013FE7-506F-4943-BE48-6F1D4F2B09DA}" type="parTrans" cxnId="{3A2BE66C-E6D5-4453-9CE9-4FF6B26AB38B}">
      <dgm:prSet/>
      <dgm:spPr/>
      <dgm:t>
        <a:bodyPr/>
        <a:lstStyle/>
        <a:p>
          <a:endParaRPr lang="en-US"/>
        </a:p>
      </dgm:t>
    </dgm:pt>
    <dgm:pt modelId="{DA03B105-93C2-4FC9-BA1F-91D689B9ADE1}" type="sibTrans" cxnId="{3A2BE66C-E6D5-4453-9CE9-4FF6B26AB38B}">
      <dgm:prSet/>
      <dgm:spPr/>
      <dgm:t>
        <a:bodyPr/>
        <a:lstStyle/>
        <a:p>
          <a:endParaRPr lang="en-US"/>
        </a:p>
      </dgm:t>
    </dgm:pt>
    <dgm:pt modelId="{82900B5A-A3FC-4B92-832C-FA7EAB3948A4}" type="pres">
      <dgm:prSet presAssocID="{739D2FEF-36D5-4997-8E97-A0DF988923AC}" presName="CompostProcess" presStyleCnt="0">
        <dgm:presLayoutVars>
          <dgm:dir/>
          <dgm:resizeHandles val="exact"/>
        </dgm:presLayoutVars>
      </dgm:prSet>
      <dgm:spPr/>
    </dgm:pt>
    <dgm:pt modelId="{315B2983-FF7D-4DCF-8FB5-D942757D99CD}" type="pres">
      <dgm:prSet presAssocID="{739D2FEF-36D5-4997-8E97-A0DF988923AC}" presName="arrow" presStyleLbl="bgShp" presStyleIdx="0" presStyleCnt="1"/>
      <dgm:spPr/>
    </dgm:pt>
    <dgm:pt modelId="{245CDAAE-3471-4040-AADF-C16D7B8EC12A}" type="pres">
      <dgm:prSet presAssocID="{739D2FEF-36D5-4997-8E97-A0DF988923AC}" presName="linearProcess" presStyleCnt="0"/>
      <dgm:spPr/>
    </dgm:pt>
    <dgm:pt modelId="{161E679C-FB67-4DA3-BBA6-0D644FAAE5DA}" type="pres">
      <dgm:prSet presAssocID="{7D637149-655A-4146-80AB-4FFCCD04092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08FB2-42B4-420E-A649-D96CB7110162}" type="pres">
      <dgm:prSet presAssocID="{84A08A93-C9FB-4B63-A7B9-5A65DD683257}" presName="sibTrans" presStyleCnt="0"/>
      <dgm:spPr/>
    </dgm:pt>
    <dgm:pt modelId="{AE5C0692-3BCE-4225-AEA1-E2BE70A3BBFB}" type="pres">
      <dgm:prSet presAssocID="{FF9763AC-C119-4693-9C50-9E2FDE2B990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491CF-E97E-43FF-84D3-73C40485B1C9}" type="pres">
      <dgm:prSet presAssocID="{42359438-DEAA-4D2E-B3E7-4596DD35E69B}" presName="sibTrans" presStyleCnt="0"/>
      <dgm:spPr/>
    </dgm:pt>
    <dgm:pt modelId="{B4C44993-5ABA-4EC0-B54F-08309B32AB22}" type="pres">
      <dgm:prSet presAssocID="{72D32986-193D-46FB-9AEC-9C844BBC551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03B49-39D1-471F-B15C-A3B7521A85C8}" type="pres">
      <dgm:prSet presAssocID="{B788457B-985C-4390-95AF-CB220891C7D6}" presName="sibTrans" presStyleCnt="0"/>
      <dgm:spPr/>
    </dgm:pt>
    <dgm:pt modelId="{6189E755-AFD2-435A-9489-E42D57D89FB3}" type="pres">
      <dgm:prSet presAssocID="{5514B73A-B5AF-41B5-8A21-787E2D347A8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2BE66C-E6D5-4453-9CE9-4FF6B26AB38B}" srcId="{739D2FEF-36D5-4997-8E97-A0DF988923AC}" destId="{5514B73A-B5AF-41B5-8A21-787E2D347A8F}" srcOrd="3" destOrd="0" parTransId="{3D013FE7-506F-4943-BE48-6F1D4F2B09DA}" sibTransId="{DA03B105-93C2-4FC9-BA1F-91D689B9ADE1}"/>
    <dgm:cxn modelId="{047C5060-2D7D-41F5-9EB4-971B08645347}" srcId="{739D2FEF-36D5-4997-8E97-A0DF988923AC}" destId="{72D32986-193D-46FB-9AEC-9C844BBC5510}" srcOrd="2" destOrd="0" parTransId="{5D3A135A-07BD-436F-8ACA-FEDF74B5A143}" sibTransId="{B788457B-985C-4390-95AF-CB220891C7D6}"/>
    <dgm:cxn modelId="{3169E499-C0DD-4A76-A11B-63EECD17FB1C}" type="presOf" srcId="{739D2FEF-36D5-4997-8E97-A0DF988923AC}" destId="{82900B5A-A3FC-4B92-832C-FA7EAB3948A4}" srcOrd="0" destOrd="0" presId="urn:microsoft.com/office/officeart/2005/8/layout/hProcess9"/>
    <dgm:cxn modelId="{948AFA28-7826-4FE6-9B5F-2D6C3A810FBF}" srcId="{739D2FEF-36D5-4997-8E97-A0DF988923AC}" destId="{7D637149-655A-4146-80AB-4FFCCD040922}" srcOrd="0" destOrd="0" parTransId="{CFE1D7D2-6714-4F9E-9D77-8AEA9FEB6205}" sibTransId="{84A08A93-C9FB-4B63-A7B9-5A65DD683257}"/>
    <dgm:cxn modelId="{67BCEA89-28DA-4656-AE29-166916EC8C65}" type="presOf" srcId="{FF9763AC-C119-4693-9C50-9E2FDE2B990E}" destId="{AE5C0692-3BCE-4225-AEA1-E2BE70A3BBFB}" srcOrd="0" destOrd="0" presId="urn:microsoft.com/office/officeart/2005/8/layout/hProcess9"/>
    <dgm:cxn modelId="{362D94C1-F36B-4773-935B-372F730CFD13}" type="presOf" srcId="{7D637149-655A-4146-80AB-4FFCCD040922}" destId="{161E679C-FB67-4DA3-BBA6-0D644FAAE5DA}" srcOrd="0" destOrd="0" presId="urn:microsoft.com/office/officeart/2005/8/layout/hProcess9"/>
    <dgm:cxn modelId="{F076CCA9-20AA-40DA-B8FB-EFB99D71C1B7}" srcId="{739D2FEF-36D5-4997-8E97-A0DF988923AC}" destId="{FF9763AC-C119-4693-9C50-9E2FDE2B990E}" srcOrd="1" destOrd="0" parTransId="{6A3F095C-FFEF-443B-BC39-DDF2571C2EFA}" sibTransId="{42359438-DEAA-4D2E-B3E7-4596DD35E69B}"/>
    <dgm:cxn modelId="{7311F258-031F-42DE-9F27-8F2BDE06B3E4}" type="presOf" srcId="{5514B73A-B5AF-41B5-8A21-787E2D347A8F}" destId="{6189E755-AFD2-435A-9489-E42D57D89FB3}" srcOrd="0" destOrd="0" presId="urn:microsoft.com/office/officeart/2005/8/layout/hProcess9"/>
    <dgm:cxn modelId="{BC345707-67CB-48EB-B243-CC42C12A58B6}" type="presOf" srcId="{72D32986-193D-46FB-9AEC-9C844BBC5510}" destId="{B4C44993-5ABA-4EC0-B54F-08309B32AB22}" srcOrd="0" destOrd="0" presId="urn:microsoft.com/office/officeart/2005/8/layout/hProcess9"/>
    <dgm:cxn modelId="{7E47F8DD-6753-483A-B9E0-B50FB09310B0}" type="presParOf" srcId="{82900B5A-A3FC-4B92-832C-FA7EAB3948A4}" destId="{315B2983-FF7D-4DCF-8FB5-D942757D99CD}" srcOrd="0" destOrd="0" presId="urn:microsoft.com/office/officeart/2005/8/layout/hProcess9"/>
    <dgm:cxn modelId="{9BFB3A8C-D3DC-47E0-AB3C-369A85C3A5E7}" type="presParOf" srcId="{82900B5A-A3FC-4B92-832C-FA7EAB3948A4}" destId="{245CDAAE-3471-4040-AADF-C16D7B8EC12A}" srcOrd="1" destOrd="0" presId="urn:microsoft.com/office/officeart/2005/8/layout/hProcess9"/>
    <dgm:cxn modelId="{E72FDE6D-A171-4ABC-A5A7-37C4F566406F}" type="presParOf" srcId="{245CDAAE-3471-4040-AADF-C16D7B8EC12A}" destId="{161E679C-FB67-4DA3-BBA6-0D644FAAE5DA}" srcOrd="0" destOrd="0" presId="urn:microsoft.com/office/officeart/2005/8/layout/hProcess9"/>
    <dgm:cxn modelId="{49D6D469-27EE-44B0-BCCF-A4E9BD626FCE}" type="presParOf" srcId="{245CDAAE-3471-4040-AADF-C16D7B8EC12A}" destId="{D3F08FB2-42B4-420E-A649-D96CB7110162}" srcOrd="1" destOrd="0" presId="urn:microsoft.com/office/officeart/2005/8/layout/hProcess9"/>
    <dgm:cxn modelId="{CE3BE603-C5BF-42D4-A3FA-66009F856F0B}" type="presParOf" srcId="{245CDAAE-3471-4040-AADF-C16D7B8EC12A}" destId="{AE5C0692-3BCE-4225-AEA1-E2BE70A3BBFB}" srcOrd="2" destOrd="0" presId="urn:microsoft.com/office/officeart/2005/8/layout/hProcess9"/>
    <dgm:cxn modelId="{CB0521C2-633E-46DA-83D3-E6A91C4DA6FB}" type="presParOf" srcId="{245CDAAE-3471-4040-AADF-C16D7B8EC12A}" destId="{A61491CF-E97E-43FF-84D3-73C40485B1C9}" srcOrd="3" destOrd="0" presId="urn:microsoft.com/office/officeart/2005/8/layout/hProcess9"/>
    <dgm:cxn modelId="{27F63E1B-A206-4F2F-9FCD-71423DE60FBC}" type="presParOf" srcId="{245CDAAE-3471-4040-AADF-C16D7B8EC12A}" destId="{B4C44993-5ABA-4EC0-B54F-08309B32AB22}" srcOrd="4" destOrd="0" presId="urn:microsoft.com/office/officeart/2005/8/layout/hProcess9"/>
    <dgm:cxn modelId="{D34B4A67-D52B-4DF8-824C-1B9C5CA5EAAA}" type="presParOf" srcId="{245CDAAE-3471-4040-AADF-C16D7B8EC12A}" destId="{AB203B49-39D1-471F-B15C-A3B7521A85C8}" srcOrd="5" destOrd="0" presId="urn:microsoft.com/office/officeart/2005/8/layout/hProcess9"/>
    <dgm:cxn modelId="{43E1E64E-A793-4DC7-983F-949EBDDFC3F4}" type="presParOf" srcId="{245CDAAE-3471-4040-AADF-C16D7B8EC12A}" destId="{6189E755-AFD2-435A-9489-E42D57D89FB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B0F252-F342-417E-A92E-654D81F43BB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86E00A-05FE-427E-A621-0D44386CEF57}">
      <dgm:prSet phldrT="[Text]"/>
      <dgm:spPr/>
      <dgm:t>
        <a:bodyPr/>
        <a:lstStyle/>
        <a:p>
          <a:r>
            <a:rPr lang="en-US" dirty="0"/>
            <a:t>Wells and Logs</a:t>
          </a:r>
        </a:p>
      </dgm:t>
    </dgm:pt>
    <dgm:pt modelId="{15447104-A43F-4BA1-B68E-1DC3354E0D73}" type="parTrans" cxnId="{2E3632B5-C4C0-4E6C-AC01-30CA750FED13}">
      <dgm:prSet/>
      <dgm:spPr/>
      <dgm:t>
        <a:bodyPr/>
        <a:lstStyle/>
        <a:p>
          <a:endParaRPr lang="en-US"/>
        </a:p>
      </dgm:t>
    </dgm:pt>
    <dgm:pt modelId="{7309A7FF-D43D-4C21-966E-2B8794100E22}" type="sibTrans" cxnId="{2E3632B5-C4C0-4E6C-AC01-30CA750FED13}">
      <dgm:prSet/>
      <dgm:spPr/>
      <dgm:t>
        <a:bodyPr/>
        <a:lstStyle/>
        <a:p>
          <a:endParaRPr lang="en-US"/>
        </a:p>
      </dgm:t>
    </dgm:pt>
    <dgm:pt modelId="{DBBEE7B7-3C66-46E2-AA24-8C56F35A4B1C}">
      <dgm:prSet phldrT="[Text]" custT="1"/>
      <dgm:spPr/>
      <dgm:t>
        <a:bodyPr/>
        <a:lstStyle/>
        <a:p>
          <a:r>
            <a:rPr lang="en-US" sz="1600" dirty="0"/>
            <a:t>Obtaining well logs from various sources.</a:t>
          </a:r>
        </a:p>
      </dgm:t>
    </dgm:pt>
    <dgm:pt modelId="{73189308-D8D1-4103-8003-F282D8EEEDC0}" type="parTrans" cxnId="{7DC3D8D0-ED2A-4DEC-94F3-61BAD655402E}">
      <dgm:prSet/>
      <dgm:spPr/>
      <dgm:t>
        <a:bodyPr/>
        <a:lstStyle/>
        <a:p>
          <a:endParaRPr lang="en-US"/>
        </a:p>
      </dgm:t>
    </dgm:pt>
    <dgm:pt modelId="{41AE95B5-932E-458F-A982-F4D0D3DDD272}" type="sibTrans" cxnId="{7DC3D8D0-ED2A-4DEC-94F3-61BAD655402E}">
      <dgm:prSet/>
      <dgm:spPr/>
      <dgm:t>
        <a:bodyPr/>
        <a:lstStyle/>
        <a:p>
          <a:endParaRPr lang="en-US"/>
        </a:p>
      </dgm:t>
    </dgm:pt>
    <dgm:pt modelId="{F6D5C21C-B632-4D98-8B0B-841AE49B486E}">
      <dgm:prSet phldrT="[Text]" custT="1"/>
      <dgm:spPr/>
      <dgm:t>
        <a:bodyPr/>
        <a:lstStyle/>
        <a:p>
          <a:r>
            <a:rPr lang="en-US" sz="1600" dirty="0"/>
            <a:t>Comparing spatial distribution of wells for usefulness in HCM.</a:t>
          </a:r>
        </a:p>
      </dgm:t>
    </dgm:pt>
    <dgm:pt modelId="{4523E742-BD1C-479A-BD1D-985C66ABAB41}" type="parTrans" cxnId="{565D1F78-D1E6-40DF-85D8-59CC8A4CE56E}">
      <dgm:prSet/>
      <dgm:spPr/>
      <dgm:t>
        <a:bodyPr/>
        <a:lstStyle/>
        <a:p>
          <a:endParaRPr lang="en-US"/>
        </a:p>
      </dgm:t>
    </dgm:pt>
    <dgm:pt modelId="{00843B46-6945-4775-A834-3FB1CC5D24D1}" type="sibTrans" cxnId="{565D1F78-D1E6-40DF-85D8-59CC8A4CE56E}">
      <dgm:prSet/>
      <dgm:spPr/>
      <dgm:t>
        <a:bodyPr/>
        <a:lstStyle/>
        <a:p>
          <a:endParaRPr lang="en-US"/>
        </a:p>
      </dgm:t>
    </dgm:pt>
    <dgm:pt modelId="{BC6DC8E3-742B-4056-8131-CB674CC382FC}">
      <dgm:prSet phldrT="[Text]" custT="1"/>
      <dgm:spPr/>
      <dgm:t>
        <a:bodyPr/>
        <a:lstStyle/>
        <a:p>
          <a:r>
            <a:rPr lang="en-US" sz="1200" dirty="0"/>
            <a:t>Examining Data</a:t>
          </a:r>
        </a:p>
      </dgm:t>
    </dgm:pt>
    <dgm:pt modelId="{D4A20C55-FFEC-472F-BA07-FF142C3B3290}" type="parTrans" cxnId="{3A28ABA1-94EB-4CCD-9E62-40EC0C21A268}">
      <dgm:prSet/>
      <dgm:spPr/>
      <dgm:t>
        <a:bodyPr/>
        <a:lstStyle/>
        <a:p>
          <a:endParaRPr lang="en-US"/>
        </a:p>
      </dgm:t>
    </dgm:pt>
    <dgm:pt modelId="{EFB35AA2-58BE-4C53-A28F-DA8ED947419E}" type="sibTrans" cxnId="{3A28ABA1-94EB-4CCD-9E62-40EC0C21A268}">
      <dgm:prSet/>
      <dgm:spPr/>
      <dgm:t>
        <a:bodyPr/>
        <a:lstStyle/>
        <a:p>
          <a:endParaRPr lang="en-US"/>
        </a:p>
      </dgm:t>
    </dgm:pt>
    <dgm:pt modelId="{50CDBAB8-2EB4-4B0A-B7EC-C5B1662F81E7}">
      <dgm:prSet phldrT="[Text]" custT="1"/>
      <dgm:spPr/>
      <dgm:t>
        <a:bodyPr/>
        <a:lstStyle/>
        <a:p>
          <a:r>
            <a:rPr lang="en-US" sz="1600" dirty="0"/>
            <a:t>Documenting well log data, such as construction and lithological information.</a:t>
          </a:r>
        </a:p>
      </dgm:t>
    </dgm:pt>
    <dgm:pt modelId="{32752F62-5C43-4D8F-A209-733311442022}" type="parTrans" cxnId="{10FB4FFC-E153-47B0-B280-0698EAC807BC}">
      <dgm:prSet/>
      <dgm:spPr/>
      <dgm:t>
        <a:bodyPr/>
        <a:lstStyle/>
        <a:p>
          <a:endParaRPr lang="en-US"/>
        </a:p>
      </dgm:t>
    </dgm:pt>
    <dgm:pt modelId="{3E0509D9-844C-424F-B535-297EDE748E19}" type="sibTrans" cxnId="{10FB4FFC-E153-47B0-B280-0698EAC807BC}">
      <dgm:prSet/>
      <dgm:spPr/>
      <dgm:t>
        <a:bodyPr/>
        <a:lstStyle/>
        <a:p>
          <a:endParaRPr lang="en-US"/>
        </a:p>
      </dgm:t>
    </dgm:pt>
    <dgm:pt modelId="{C0A156CC-BB64-4E24-A54F-102859F22B13}">
      <dgm:prSet phldrT="[Text]" custT="1"/>
      <dgm:spPr/>
      <dgm:t>
        <a:bodyPr/>
        <a:lstStyle/>
        <a:p>
          <a:r>
            <a:rPr lang="en-US" sz="1600" dirty="0"/>
            <a:t>Organizing data for use in GIS software and DMS.</a:t>
          </a:r>
        </a:p>
      </dgm:t>
    </dgm:pt>
    <dgm:pt modelId="{1B30F437-A2E5-4A30-B918-26FCBC5B582E}" type="parTrans" cxnId="{29F2DD0D-2722-403D-9029-802E593F8F2B}">
      <dgm:prSet/>
      <dgm:spPr/>
      <dgm:t>
        <a:bodyPr/>
        <a:lstStyle/>
        <a:p>
          <a:endParaRPr lang="en-US"/>
        </a:p>
      </dgm:t>
    </dgm:pt>
    <dgm:pt modelId="{F627F554-7591-46FF-8A4D-5D07309815F5}" type="sibTrans" cxnId="{29F2DD0D-2722-403D-9029-802E593F8F2B}">
      <dgm:prSet/>
      <dgm:spPr/>
      <dgm:t>
        <a:bodyPr/>
        <a:lstStyle/>
        <a:p>
          <a:endParaRPr lang="en-US"/>
        </a:p>
      </dgm:t>
    </dgm:pt>
    <dgm:pt modelId="{A886680D-D563-4212-982B-6B8ED199B44C}">
      <dgm:prSet phldrT="[Text]"/>
      <dgm:spPr/>
      <dgm:t>
        <a:bodyPr/>
        <a:lstStyle/>
        <a:p>
          <a:r>
            <a:rPr lang="en-US" dirty="0"/>
            <a:t>Figure Generation</a:t>
          </a:r>
        </a:p>
      </dgm:t>
    </dgm:pt>
    <dgm:pt modelId="{49E0B248-3081-4E11-8B37-2C1B9D827CED}" type="parTrans" cxnId="{EB66BECF-50D9-4B71-81AA-FB4A2DD5BF22}">
      <dgm:prSet/>
      <dgm:spPr/>
      <dgm:t>
        <a:bodyPr/>
        <a:lstStyle/>
        <a:p>
          <a:endParaRPr lang="en-US"/>
        </a:p>
      </dgm:t>
    </dgm:pt>
    <dgm:pt modelId="{0B31A4F6-95C4-4D89-AB7F-E41DCBE573CC}" type="sibTrans" cxnId="{EB66BECF-50D9-4B71-81AA-FB4A2DD5BF22}">
      <dgm:prSet/>
      <dgm:spPr/>
      <dgm:t>
        <a:bodyPr/>
        <a:lstStyle/>
        <a:p>
          <a:endParaRPr lang="en-US"/>
        </a:p>
      </dgm:t>
    </dgm:pt>
    <dgm:pt modelId="{34A8DD2B-173B-4294-969A-9E829D522834}">
      <dgm:prSet phldrT="[Text]" custT="1"/>
      <dgm:spPr/>
      <dgm:t>
        <a:bodyPr/>
        <a:lstStyle/>
        <a:p>
          <a:r>
            <a:rPr lang="en-US" sz="1600" dirty="0"/>
            <a:t>Producing cross sections and 3D figures of subsurface geology and groundwater conditions via GIS software.</a:t>
          </a:r>
        </a:p>
      </dgm:t>
    </dgm:pt>
    <dgm:pt modelId="{EC32A6A0-D358-4318-8D1E-36C00288F04C}" type="parTrans" cxnId="{DD241AA0-5693-46E3-8B25-92757B477A20}">
      <dgm:prSet/>
      <dgm:spPr/>
      <dgm:t>
        <a:bodyPr/>
        <a:lstStyle/>
        <a:p>
          <a:endParaRPr lang="en-US"/>
        </a:p>
      </dgm:t>
    </dgm:pt>
    <dgm:pt modelId="{2A7BB8EA-63FD-4EF0-97DF-6247DA13B557}" type="sibTrans" cxnId="{DD241AA0-5693-46E3-8B25-92757B477A20}">
      <dgm:prSet/>
      <dgm:spPr/>
      <dgm:t>
        <a:bodyPr/>
        <a:lstStyle/>
        <a:p>
          <a:endParaRPr lang="en-US"/>
        </a:p>
      </dgm:t>
    </dgm:pt>
    <dgm:pt modelId="{5ABEC909-B088-4F17-9E93-F46C170810A2}" type="pres">
      <dgm:prSet presAssocID="{B0B0F252-F342-417E-A92E-654D81F43BB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0129E8-DD4A-4FB0-B0E4-E8891BE066E8}" type="pres">
      <dgm:prSet presAssocID="{5F86E00A-05FE-427E-A621-0D44386CEF57}" presName="composite" presStyleCnt="0"/>
      <dgm:spPr/>
    </dgm:pt>
    <dgm:pt modelId="{34AC6BB4-11FD-4370-970A-B55DEA50E262}" type="pres">
      <dgm:prSet presAssocID="{5F86E00A-05FE-427E-A621-0D44386CEF5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4193B-1649-42A2-985A-2F6EC176D5C1}" type="pres">
      <dgm:prSet presAssocID="{5F86E00A-05FE-427E-A621-0D44386CEF5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39EA4-D68E-4C39-A593-00D4EE607739}" type="pres">
      <dgm:prSet presAssocID="{7309A7FF-D43D-4C21-966E-2B8794100E22}" presName="sp" presStyleCnt="0"/>
      <dgm:spPr/>
    </dgm:pt>
    <dgm:pt modelId="{E8D10C0E-79E3-49E1-87BC-0A1820C2DBF8}" type="pres">
      <dgm:prSet presAssocID="{BC6DC8E3-742B-4056-8131-CB674CC382FC}" presName="composite" presStyleCnt="0"/>
      <dgm:spPr/>
    </dgm:pt>
    <dgm:pt modelId="{402CADB7-F47A-4A1B-ABAA-DD98E9A53F55}" type="pres">
      <dgm:prSet presAssocID="{BC6DC8E3-742B-4056-8131-CB674CC382F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D49FE-9FD3-4C24-A40D-EF1648E7B94A}" type="pres">
      <dgm:prSet presAssocID="{BC6DC8E3-742B-4056-8131-CB674CC382F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A4444-3150-42D4-B5FA-50F061A1A291}" type="pres">
      <dgm:prSet presAssocID="{EFB35AA2-58BE-4C53-A28F-DA8ED947419E}" presName="sp" presStyleCnt="0"/>
      <dgm:spPr/>
    </dgm:pt>
    <dgm:pt modelId="{45EEFE97-3839-4095-BCFE-18F2ACC1A8EF}" type="pres">
      <dgm:prSet presAssocID="{A886680D-D563-4212-982B-6B8ED199B44C}" presName="composite" presStyleCnt="0"/>
      <dgm:spPr/>
    </dgm:pt>
    <dgm:pt modelId="{8CA20505-B818-47F8-91B2-6AD7B1C79317}" type="pres">
      <dgm:prSet presAssocID="{A886680D-D563-4212-982B-6B8ED199B44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B7BAD-2AF1-4A5F-B135-424C3ABB7C01}" type="pres">
      <dgm:prSet presAssocID="{A886680D-D563-4212-982B-6B8ED199B44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5D1F78-D1E6-40DF-85D8-59CC8A4CE56E}" srcId="{5F86E00A-05FE-427E-A621-0D44386CEF57}" destId="{F6D5C21C-B632-4D98-8B0B-841AE49B486E}" srcOrd="1" destOrd="0" parTransId="{4523E742-BD1C-479A-BD1D-985C66ABAB41}" sibTransId="{00843B46-6945-4775-A834-3FB1CC5D24D1}"/>
    <dgm:cxn modelId="{5440E76D-87CE-47F5-B852-386ACA040B5C}" type="presOf" srcId="{C0A156CC-BB64-4E24-A54F-102859F22B13}" destId="{24DD49FE-9FD3-4C24-A40D-EF1648E7B94A}" srcOrd="0" destOrd="1" presId="urn:microsoft.com/office/officeart/2005/8/layout/chevron2"/>
    <dgm:cxn modelId="{296D77B6-C8A7-43CE-AF93-CC45F9F352EF}" type="presOf" srcId="{F6D5C21C-B632-4D98-8B0B-841AE49B486E}" destId="{0AF4193B-1649-42A2-985A-2F6EC176D5C1}" srcOrd="0" destOrd="1" presId="urn:microsoft.com/office/officeart/2005/8/layout/chevron2"/>
    <dgm:cxn modelId="{DCDA5147-A201-41C3-82B5-E49677A28BB8}" type="presOf" srcId="{DBBEE7B7-3C66-46E2-AA24-8C56F35A4B1C}" destId="{0AF4193B-1649-42A2-985A-2F6EC176D5C1}" srcOrd="0" destOrd="0" presId="urn:microsoft.com/office/officeart/2005/8/layout/chevron2"/>
    <dgm:cxn modelId="{2E3632B5-C4C0-4E6C-AC01-30CA750FED13}" srcId="{B0B0F252-F342-417E-A92E-654D81F43BB0}" destId="{5F86E00A-05FE-427E-A621-0D44386CEF57}" srcOrd="0" destOrd="0" parTransId="{15447104-A43F-4BA1-B68E-1DC3354E0D73}" sibTransId="{7309A7FF-D43D-4C21-966E-2B8794100E22}"/>
    <dgm:cxn modelId="{08B873B0-C9EF-4A50-9DEB-DA518BC15A37}" type="presOf" srcId="{BC6DC8E3-742B-4056-8131-CB674CC382FC}" destId="{402CADB7-F47A-4A1B-ABAA-DD98E9A53F55}" srcOrd="0" destOrd="0" presId="urn:microsoft.com/office/officeart/2005/8/layout/chevron2"/>
    <dgm:cxn modelId="{BC37D78F-2B33-42AE-93B8-43ED9E4D93CA}" type="presOf" srcId="{B0B0F252-F342-417E-A92E-654D81F43BB0}" destId="{5ABEC909-B088-4F17-9E93-F46C170810A2}" srcOrd="0" destOrd="0" presId="urn:microsoft.com/office/officeart/2005/8/layout/chevron2"/>
    <dgm:cxn modelId="{10FB4FFC-E153-47B0-B280-0698EAC807BC}" srcId="{BC6DC8E3-742B-4056-8131-CB674CC382FC}" destId="{50CDBAB8-2EB4-4B0A-B7EC-C5B1662F81E7}" srcOrd="0" destOrd="0" parTransId="{32752F62-5C43-4D8F-A209-733311442022}" sibTransId="{3E0509D9-844C-424F-B535-297EDE748E19}"/>
    <dgm:cxn modelId="{87F4A31B-6CFB-4C24-B53A-423FA84D6C6B}" type="presOf" srcId="{A886680D-D563-4212-982B-6B8ED199B44C}" destId="{8CA20505-B818-47F8-91B2-6AD7B1C79317}" srcOrd="0" destOrd="0" presId="urn:microsoft.com/office/officeart/2005/8/layout/chevron2"/>
    <dgm:cxn modelId="{7DC3D8D0-ED2A-4DEC-94F3-61BAD655402E}" srcId="{5F86E00A-05FE-427E-A621-0D44386CEF57}" destId="{DBBEE7B7-3C66-46E2-AA24-8C56F35A4B1C}" srcOrd="0" destOrd="0" parTransId="{73189308-D8D1-4103-8003-F282D8EEEDC0}" sibTransId="{41AE95B5-932E-458F-A982-F4D0D3DDD272}"/>
    <dgm:cxn modelId="{1EE03A32-E14F-4A9D-8C95-AAEAE107A2C2}" type="presOf" srcId="{5F86E00A-05FE-427E-A621-0D44386CEF57}" destId="{34AC6BB4-11FD-4370-970A-B55DEA50E262}" srcOrd="0" destOrd="0" presId="urn:microsoft.com/office/officeart/2005/8/layout/chevron2"/>
    <dgm:cxn modelId="{3A28ABA1-94EB-4CCD-9E62-40EC0C21A268}" srcId="{B0B0F252-F342-417E-A92E-654D81F43BB0}" destId="{BC6DC8E3-742B-4056-8131-CB674CC382FC}" srcOrd="1" destOrd="0" parTransId="{D4A20C55-FFEC-472F-BA07-FF142C3B3290}" sibTransId="{EFB35AA2-58BE-4C53-A28F-DA8ED947419E}"/>
    <dgm:cxn modelId="{EB66BECF-50D9-4B71-81AA-FB4A2DD5BF22}" srcId="{B0B0F252-F342-417E-A92E-654D81F43BB0}" destId="{A886680D-D563-4212-982B-6B8ED199B44C}" srcOrd="2" destOrd="0" parTransId="{49E0B248-3081-4E11-8B37-2C1B9D827CED}" sibTransId="{0B31A4F6-95C4-4D89-AB7F-E41DCBE573CC}"/>
    <dgm:cxn modelId="{DD241AA0-5693-46E3-8B25-92757B477A20}" srcId="{A886680D-D563-4212-982B-6B8ED199B44C}" destId="{34A8DD2B-173B-4294-969A-9E829D522834}" srcOrd="0" destOrd="0" parTransId="{EC32A6A0-D358-4318-8D1E-36C00288F04C}" sibTransId="{2A7BB8EA-63FD-4EF0-97DF-6247DA13B557}"/>
    <dgm:cxn modelId="{5231FD0C-30D9-4A9C-83C9-CF35CA89FEC7}" type="presOf" srcId="{34A8DD2B-173B-4294-969A-9E829D522834}" destId="{C51B7BAD-2AF1-4A5F-B135-424C3ABB7C01}" srcOrd="0" destOrd="0" presId="urn:microsoft.com/office/officeart/2005/8/layout/chevron2"/>
    <dgm:cxn modelId="{29F2DD0D-2722-403D-9029-802E593F8F2B}" srcId="{BC6DC8E3-742B-4056-8131-CB674CC382FC}" destId="{C0A156CC-BB64-4E24-A54F-102859F22B13}" srcOrd="1" destOrd="0" parTransId="{1B30F437-A2E5-4A30-B918-26FCBC5B582E}" sibTransId="{F627F554-7591-46FF-8A4D-5D07309815F5}"/>
    <dgm:cxn modelId="{0A53F540-1DEB-47CB-AC7A-0419F75CB5CD}" type="presOf" srcId="{50CDBAB8-2EB4-4B0A-B7EC-C5B1662F81E7}" destId="{24DD49FE-9FD3-4C24-A40D-EF1648E7B94A}" srcOrd="0" destOrd="0" presId="urn:microsoft.com/office/officeart/2005/8/layout/chevron2"/>
    <dgm:cxn modelId="{D1D387D4-5D37-4E0D-BE65-55E5FF429B43}" type="presParOf" srcId="{5ABEC909-B088-4F17-9E93-F46C170810A2}" destId="{220129E8-DD4A-4FB0-B0E4-E8891BE066E8}" srcOrd="0" destOrd="0" presId="urn:microsoft.com/office/officeart/2005/8/layout/chevron2"/>
    <dgm:cxn modelId="{BD69E68D-A187-426C-8D79-E22FB7806963}" type="presParOf" srcId="{220129E8-DD4A-4FB0-B0E4-E8891BE066E8}" destId="{34AC6BB4-11FD-4370-970A-B55DEA50E262}" srcOrd="0" destOrd="0" presId="urn:microsoft.com/office/officeart/2005/8/layout/chevron2"/>
    <dgm:cxn modelId="{85DA3491-0BDB-4FF5-9F7F-DFED89C07821}" type="presParOf" srcId="{220129E8-DD4A-4FB0-B0E4-E8891BE066E8}" destId="{0AF4193B-1649-42A2-985A-2F6EC176D5C1}" srcOrd="1" destOrd="0" presId="urn:microsoft.com/office/officeart/2005/8/layout/chevron2"/>
    <dgm:cxn modelId="{AD444545-1C14-496B-B1E4-8D6FFC8629D2}" type="presParOf" srcId="{5ABEC909-B088-4F17-9E93-F46C170810A2}" destId="{1B039EA4-D68E-4C39-A593-00D4EE607739}" srcOrd="1" destOrd="0" presId="urn:microsoft.com/office/officeart/2005/8/layout/chevron2"/>
    <dgm:cxn modelId="{D4276DDB-5BCE-4076-99E4-05659138BD63}" type="presParOf" srcId="{5ABEC909-B088-4F17-9E93-F46C170810A2}" destId="{E8D10C0E-79E3-49E1-87BC-0A1820C2DBF8}" srcOrd="2" destOrd="0" presId="urn:microsoft.com/office/officeart/2005/8/layout/chevron2"/>
    <dgm:cxn modelId="{C0861D91-41D2-490E-BA09-892650C6BF82}" type="presParOf" srcId="{E8D10C0E-79E3-49E1-87BC-0A1820C2DBF8}" destId="{402CADB7-F47A-4A1B-ABAA-DD98E9A53F55}" srcOrd="0" destOrd="0" presId="urn:microsoft.com/office/officeart/2005/8/layout/chevron2"/>
    <dgm:cxn modelId="{D4A96D25-209D-4524-92C3-D1BB6F8E7818}" type="presParOf" srcId="{E8D10C0E-79E3-49E1-87BC-0A1820C2DBF8}" destId="{24DD49FE-9FD3-4C24-A40D-EF1648E7B94A}" srcOrd="1" destOrd="0" presId="urn:microsoft.com/office/officeart/2005/8/layout/chevron2"/>
    <dgm:cxn modelId="{C65B512A-57FC-4A1A-8170-A8C0C1379AA2}" type="presParOf" srcId="{5ABEC909-B088-4F17-9E93-F46C170810A2}" destId="{0E4A4444-3150-42D4-B5FA-50F061A1A291}" srcOrd="3" destOrd="0" presId="urn:microsoft.com/office/officeart/2005/8/layout/chevron2"/>
    <dgm:cxn modelId="{AC19F7A8-B471-44E3-AA8F-82659CCAAAB9}" type="presParOf" srcId="{5ABEC909-B088-4F17-9E93-F46C170810A2}" destId="{45EEFE97-3839-4095-BCFE-18F2ACC1A8EF}" srcOrd="4" destOrd="0" presId="urn:microsoft.com/office/officeart/2005/8/layout/chevron2"/>
    <dgm:cxn modelId="{373F6E51-86D0-4224-B99C-176A9A2DD9D0}" type="presParOf" srcId="{45EEFE97-3839-4095-BCFE-18F2ACC1A8EF}" destId="{8CA20505-B818-47F8-91B2-6AD7B1C79317}" srcOrd="0" destOrd="0" presId="urn:microsoft.com/office/officeart/2005/8/layout/chevron2"/>
    <dgm:cxn modelId="{290943C7-9297-4D4C-A138-BEF4C50807A5}" type="presParOf" srcId="{45EEFE97-3839-4095-BCFE-18F2ACC1A8EF}" destId="{C51B7BAD-2AF1-4A5F-B135-424C3ABB7C0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62164-4A7E-4ECC-ADF8-81D722F7D08D}">
      <dsp:nvSpPr>
        <dsp:cNvPr id="0" name=""/>
        <dsp:cNvSpPr/>
      </dsp:nvSpPr>
      <dsp:spPr>
        <a:xfrm>
          <a:off x="740262" y="65"/>
          <a:ext cx="1601450" cy="9608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Be implemented in an equitable manner</a:t>
          </a:r>
        </a:p>
      </dsp:txBody>
      <dsp:txXfrm>
        <a:off x="740262" y="65"/>
        <a:ext cx="1601450" cy="960870"/>
      </dsp:txXfrm>
    </dsp:sp>
    <dsp:sp modelId="{FEC953C1-AB83-43DF-BF18-16EFF8660947}">
      <dsp:nvSpPr>
        <dsp:cNvPr id="0" name=""/>
        <dsp:cNvSpPr/>
      </dsp:nvSpPr>
      <dsp:spPr>
        <a:xfrm>
          <a:off x="2501857" y="65"/>
          <a:ext cx="1601450" cy="960870"/>
        </a:xfrm>
        <a:prstGeom prst="rect">
          <a:avLst/>
        </a:prstGeom>
        <a:solidFill>
          <a:schemeClr val="accent1">
            <a:shade val="80000"/>
            <a:hueOff val="63357"/>
            <a:satOff val="-4669"/>
            <a:lumOff val="32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Be affordable and accessible</a:t>
          </a:r>
        </a:p>
      </dsp:txBody>
      <dsp:txXfrm>
        <a:off x="2501857" y="65"/>
        <a:ext cx="1601450" cy="960870"/>
      </dsp:txXfrm>
    </dsp:sp>
    <dsp:sp modelId="{BAE94FF3-5501-419F-B458-5F17CE1B4267}">
      <dsp:nvSpPr>
        <dsp:cNvPr id="0" name=""/>
        <dsp:cNvSpPr/>
      </dsp:nvSpPr>
      <dsp:spPr>
        <a:xfrm>
          <a:off x="4263452" y="65"/>
          <a:ext cx="1601450" cy="960870"/>
        </a:xfrm>
        <a:prstGeom prst="rect">
          <a:avLst/>
        </a:prstGeom>
        <a:solidFill>
          <a:schemeClr val="accent1">
            <a:shade val="80000"/>
            <a:hueOff val="126713"/>
            <a:satOff val="-9338"/>
            <a:lumOff val="65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Exhibit multiple benefits to local land owners and other participating agencies</a:t>
          </a:r>
        </a:p>
      </dsp:txBody>
      <dsp:txXfrm>
        <a:off x="4263452" y="65"/>
        <a:ext cx="1601450" cy="960870"/>
      </dsp:txXfrm>
    </dsp:sp>
    <dsp:sp modelId="{2D0F5360-D5CC-4D77-8018-30293BC2859E}">
      <dsp:nvSpPr>
        <dsp:cNvPr id="0" name=""/>
        <dsp:cNvSpPr/>
      </dsp:nvSpPr>
      <dsp:spPr>
        <a:xfrm>
          <a:off x="6025047" y="65"/>
          <a:ext cx="1601450" cy="960870"/>
        </a:xfrm>
        <a:prstGeom prst="rect">
          <a:avLst/>
        </a:prstGeom>
        <a:solidFill>
          <a:schemeClr val="accent1">
            <a:shade val="80000"/>
            <a:hueOff val="190070"/>
            <a:satOff val="-14007"/>
            <a:lumOff val="97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Minimize and mitigate adverse impacts to the environment including climate change</a:t>
          </a:r>
        </a:p>
      </dsp:txBody>
      <dsp:txXfrm>
        <a:off x="6025047" y="65"/>
        <a:ext cx="1601450" cy="960870"/>
      </dsp:txXfrm>
    </dsp:sp>
    <dsp:sp modelId="{614DC73C-4AAA-4ACB-9CE6-1A0AEE5CC6E7}">
      <dsp:nvSpPr>
        <dsp:cNvPr id="0" name=""/>
        <dsp:cNvSpPr/>
      </dsp:nvSpPr>
      <dsp:spPr>
        <a:xfrm>
          <a:off x="740262" y="1121080"/>
          <a:ext cx="1601450" cy="960870"/>
        </a:xfrm>
        <a:prstGeom prst="rect">
          <a:avLst/>
        </a:prstGeom>
        <a:solidFill>
          <a:schemeClr val="accent1">
            <a:shade val="80000"/>
            <a:hueOff val="253427"/>
            <a:satOff val="-18676"/>
            <a:lumOff val="13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Maintain or enhance the local economy</a:t>
          </a:r>
        </a:p>
      </dsp:txBody>
      <dsp:txXfrm>
        <a:off x="740262" y="1121080"/>
        <a:ext cx="1601450" cy="960870"/>
      </dsp:txXfrm>
    </dsp:sp>
    <dsp:sp modelId="{73AE9AC5-059D-408F-9ED4-B849D071932E}">
      <dsp:nvSpPr>
        <dsp:cNvPr id="0" name=""/>
        <dsp:cNvSpPr/>
      </dsp:nvSpPr>
      <dsp:spPr>
        <a:xfrm>
          <a:off x="2501857" y="1121080"/>
          <a:ext cx="1601450" cy="960870"/>
        </a:xfrm>
        <a:prstGeom prst="rect">
          <a:avLst/>
        </a:prstGeom>
        <a:solidFill>
          <a:schemeClr val="accent1">
            <a:shade val="80000"/>
            <a:hueOff val="316783"/>
            <a:satOff val="-23345"/>
            <a:lumOff val="162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Minimize adverse impacts to entities within the </a:t>
          </a:r>
          <a:r>
            <a:rPr lang="en-US" sz="1200" kern="1200" dirty="0" err="1"/>
            <a:t>Subbasin</a:t>
          </a:r>
          <a:endParaRPr lang="en-US" sz="1200" kern="1200" dirty="0"/>
        </a:p>
      </dsp:txBody>
      <dsp:txXfrm>
        <a:off x="2501857" y="1121080"/>
        <a:ext cx="1601450" cy="960870"/>
      </dsp:txXfrm>
    </dsp:sp>
    <dsp:sp modelId="{4DB40EB6-F3D5-40FF-A6BE-67E52713930C}">
      <dsp:nvSpPr>
        <dsp:cNvPr id="0" name=""/>
        <dsp:cNvSpPr/>
      </dsp:nvSpPr>
      <dsp:spPr>
        <a:xfrm>
          <a:off x="4263452" y="1121080"/>
          <a:ext cx="1601450" cy="960870"/>
        </a:xfrm>
        <a:prstGeom prst="rect">
          <a:avLst/>
        </a:prstGeom>
        <a:solidFill>
          <a:schemeClr val="accent1">
            <a:shade val="80000"/>
            <a:hueOff val="380140"/>
            <a:satOff val="-28013"/>
            <a:lumOff val="195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Maintain overlying landowner and Local Agency control of the </a:t>
          </a:r>
          <a:r>
            <a:rPr lang="en-US" sz="1200" kern="1200" dirty="0" err="1"/>
            <a:t>Subbasin</a:t>
          </a:r>
          <a:endParaRPr lang="en-US" sz="1200" kern="1200" dirty="0"/>
        </a:p>
      </dsp:txBody>
      <dsp:txXfrm>
        <a:off x="4263452" y="1121080"/>
        <a:ext cx="1601450" cy="960870"/>
      </dsp:txXfrm>
    </dsp:sp>
    <dsp:sp modelId="{5A81C34D-FDC1-4861-9E9A-D6CA848D4AA8}">
      <dsp:nvSpPr>
        <dsp:cNvPr id="0" name=""/>
        <dsp:cNvSpPr/>
      </dsp:nvSpPr>
      <dsp:spPr>
        <a:xfrm>
          <a:off x="6025047" y="1121080"/>
          <a:ext cx="1601450" cy="960870"/>
        </a:xfrm>
        <a:prstGeom prst="rect">
          <a:avLst/>
        </a:prstGeom>
        <a:solidFill>
          <a:schemeClr val="accent1">
            <a:shade val="80000"/>
            <a:hueOff val="443497"/>
            <a:satOff val="-32682"/>
            <a:lumOff val="228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Protect the rights of overlying land owners</a:t>
          </a:r>
        </a:p>
      </dsp:txBody>
      <dsp:txXfrm>
        <a:off x="6025047" y="1121080"/>
        <a:ext cx="1601450" cy="960870"/>
      </dsp:txXfrm>
    </dsp:sp>
    <dsp:sp modelId="{3011DC61-5165-4078-ABDF-3F4C26C14317}">
      <dsp:nvSpPr>
        <dsp:cNvPr id="0" name=""/>
        <dsp:cNvSpPr/>
      </dsp:nvSpPr>
      <dsp:spPr>
        <a:xfrm>
          <a:off x="751728" y="2223829"/>
          <a:ext cx="1601450" cy="960870"/>
        </a:xfrm>
        <a:prstGeom prst="rect">
          <a:avLst/>
        </a:prstGeom>
        <a:solidFill>
          <a:schemeClr val="accent1">
            <a:shade val="80000"/>
            <a:hueOff val="506853"/>
            <a:satOff val="-37351"/>
            <a:lumOff val="260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Protect groundwater and surface water quality</a:t>
          </a:r>
        </a:p>
      </dsp:txBody>
      <dsp:txXfrm>
        <a:off x="751728" y="2223829"/>
        <a:ext cx="1601450" cy="960870"/>
      </dsp:txXfrm>
    </dsp:sp>
    <dsp:sp modelId="{C861635F-B215-47F8-BD87-7E4BE5B946C6}">
      <dsp:nvSpPr>
        <dsp:cNvPr id="0" name=""/>
        <dsp:cNvSpPr/>
      </dsp:nvSpPr>
      <dsp:spPr>
        <a:xfrm>
          <a:off x="2501857" y="2242096"/>
          <a:ext cx="1601450" cy="960870"/>
        </a:xfrm>
        <a:prstGeom prst="rect">
          <a:avLst/>
        </a:prstGeom>
        <a:solidFill>
          <a:schemeClr val="accent1">
            <a:shade val="80000"/>
            <a:hueOff val="570210"/>
            <a:satOff val="-42020"/>
            <a:lumOff val="29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Provide more reliable water supplies</a:t>
          </a:r>
        </a:p>
      </dsp:txBody>
      <dsp:txXfrm>
        <a:off x="2501857" y="2242096"/>
        <a:ext cx="1601450" cy="960870"/>
      </dsp:txXfrm>
    </dsp:sp>
    <dsp:sp modelId="{D7E4C8EF-6D63-4CAC-AE88-61677062CEA6}">
      <dsp:nvSpPr>
        <dsp:cNvPr id="0" name=""/>
        <dsp:cNvSpPr/>
      </dsp:nvSpPr>
      <dsp:spPr>
        <a:xfrm>
          <a:off x="4263452" y="2242096"/>
          <a:ext cx="1601450" cy="960870"/>
        </a:xfrm>
        <a:prstGeom prst="rect">
          <a:avLst/>
        </a:prstGeom>
        <a:solidFill>
          <a:schemeClr val="accent1">
            <a:shade val="80000"/>
            <a:hueOff val="633567"/>
            <a:satOff val="-46689"/>
            <a:lumOff val="325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Restore and maintain groundwater resources</a:t>
          </a:r>
        </a:p>
      </dsp:txBody>
      <dsp:txXfrm>
        <a:off x="4263452" y="2242096"/>
        <a:ext cx="1601450" cy="960870"/>
      </dsp:txXfrm>
    </dsp:sp>
    <dsp:sp modelId="{C9481A3D-AE5A-4A8A-897C-ED55D142DF6C}">
      <dsp:nvSpPr>
        <dsp:cNvPr id="0" name=""/>
        <dsp:cNvSpPr/>
      </dsp:nvSpPr>
      <dsp:spPr>
        <a:xfrm>
          <a:off x="6025047" y="2242096"/>
          <a:ext cx="1601450" cy="960870"/>
        </a:xfrm>
        <a:prstGeom prst="rect">
          <a:avLst/>
        </a:prstGeom>
        <a:solidFill>
          <a:schemeClr val="accent1">
            <a:shade val="80000"/>
            <a:hueOff val="696923"/>
            <a:satOff val="-51358"/>
            <a:lumOff val="358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Increase amount of water put to beneficial use within the </a:t>
          </a:r>
          <a:r>
            <a:rPr lang="en-US" sz="1200" kern="1200" dirty="0" err="1"/>
            <a:t>Subbasin</a:t>
          </a:r>
          <a:endParaRPr lang="en-US" sz="1200" kern="1200" dirty="0"/>
        </a:p>
      </dsp:txBody>
      <dsp:txXfrm>
        <a:off x="6025047" y="2242096"/>
        <a:ext cx="1601450" cy="960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B2983-FF7D-4DCF-8FB5-D942757D99CD}">
      <dsp:nvSpPr>
        <dsp:cNvPr id="0" name=""/>
        <dsp:cNvSpPr/>
      </dsp:nvSpPr>
      <dsp:spPr>
        <a:xfrm>
          <a:off x="542959" y="0"/>
          <a:ext cx="6153537" cy="36058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E679C-FB67-4DA3-BBA6-0D644FAAE5DA}">
      <dsp:nvSpPr>
        <dsp:cNvPr id="0" name=""/>
        <dsp:cNvSpPr/>
      </dsp:nvSpPr>
      <dsp:spPr>
        <a:xfrm>
          <a:off x="3623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Document Potential Undesirable Results for Each Sustainability Indicator</a:t>
          </a:r>
        </a:p>
      </dsp:txBody>
      <dsp:txXfrm>
        <a:off x="74032" y="1152163"/>
        <a:ext cx="1601883" cy="1301521"/>
      </dsp:txXfrm>
    </dsp:sp>
    <dsp:sp modelId="{AE5C0692-3BCE-4225-AEA1-E2BE70A3BBFB}">
      <dsp:nvSpPr>
        <dsp:cNvPr id="0" name=""/>
        <dsp:cNvSpPr/>
      </dsp:nvSpPr>
      <dsp:spPr>
        <a:xfrm>
          <a:off x="1833459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Identify Spatially Representative Minimum Thresholds</a:t>
          </a:r>
        </a:p>
      </dsp:txBody>
      <dsp:txXfrm>
        <a:off x="1903868" y="1152163"/>
        <a:ext cx="1601883" cy="1301521"/>
      </dsp:txXfrm>
    </dsp:sp>
    <dsp:sp modelId="{B4C44993-5ABA-4EC0-B54F-08309B32AB22}">
      <dsp:nvSpPr>
        <dsp:cNvPr id="0" name=""/>
        <dsp:cNvSpPr/>
      </dsp:nvSpPr>
      <dsp:spPr>
        <a:xfrm>
          <a:off x="3663295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Identify Appropriate Monitoring / Measurement Locations throughout </a:t>
          </a:r>
          <a:r>
            <a:rPr lang="en-US" sz="1300" kern="1200" dirty="0" err="1"/>
            <a:t>Subbasin</a:t>
          </a:r>
          <a:endParaRPr lang="en-US" sz="1300" kern="1200" dirty="0"/>
        </a:p>
      </dsp:txBody>
      <dsp:txXfrm>
        <a:off x="3733704" y="1152163"/>
        <a:ext cx="1601883" cy="1301521"/>
      </dsp:txXfrm>
    </dsp:sp>
    <dsp:sp modelId="{6189E755-AFD2-435A-9489-E42D57D89FB3}">
      <dsp:nvSpPr>
        <dsp:cNvPr id="0" name=""/>
        <dsp:cNvSpPr/>
      </dsp:nvSpPr>
      <dsp:spPr>
        <a:xfrm>
          <a:off x="5493131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Develop </a:t>
          </a:r>
          <a:r>
            <a:rPr lang="en-US" sz="1300" kern="1200" dirty="0"/>
            <a:t>Measurable Objectives above Each Minimum Threshold</a:t>
          </a:r>
        </a:p>
      </dsp:txBody>
      <dsp:txXfrm>
        <a:off x="5563540" y="1152163"/>
        <a:ext cx="1601883" cy="1301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B2983-FF7D-4DCF-8FB5-D942757D99CD}">
      <dsp:nvSpPr>
        <dsp:cNvPr id="0" name=""/>
        <dsp:cNvSpPr/>
      </dsp:nvSpPr>
      <dsp:spPr>
        <a:xfrm>
          <a:off x="542959" y="0"/>
          <a:ext cx="6153537" cy="36058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E679C-FB67-4DA3-BBA6-0D644FAAE5DA}">
      <dsp:nvSpPr>
        <dsp:cNvPr id="0" name=""/>
        <dsp:cNvSpPr/>
      </dsp:nvSpPr>
      <dsp:spPr>
        <a:xfrm>
          <a:off x="3623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Document Potential Undesirable Results for Each Sustainability Indicator</a:t>
          </a:r>
        </a:p>
      </dsp:txBody>
      <dsp:txXfrm>
        <a:off x="74032" y="1152163"/>
        <a:ext cx="1601883" cy="1301521"/>
      </dsp:txXfrm>
    </dsp:sp>
    <dsp:sp modelId="{AE5C0692-3BCE-4225-AEA1-E2BE70A3BBFB}">
      <dsp:nvSpPr>
        <dsp:cNvPr id="0" name=""/>
        <dsp:cNvSpPr/>
      </dsp:nvSpPr>
      <dsp:spPr>
        <a:xfrm>
          <a:off x="1833459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Identify Spatially Representative Minimum Thresholds</a:t>
          </a:r>
        </a:p>
      </dsp:txBody>
      <dsp:txXfrm>
        <a:off x="1903868" y="1152163"/>
        <a:ext cx="1601883" cy="1301521"/>
      </dsp:txXfrm>
    </dsp:sp>
    <dsp:sp modelId="{B4C44993-5ABA-4EC0-B54F-08309B32AB22}">
      <dsp:nvSpPr>
        <dsp:cNvPr id="0" name=""/>
        <dsp:cNvSpPr/>
      </dsp:nvSpPr>
      <dsp:spPr>
        <a:xfrm>
          <a:off x="3663295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Identify Appropriate Monitoring / Measurement Locations </a:t>
          </a:r>
          <a:r>
            <a:rPr lang="en-US" sz="1300" kern="1200"/>
            <a:t>throughout Subbasin</a:t>
          </a:r>
          <a:endParaRPr lang="en-US" sz="1300" kern="1200" dirty="0"/>
        </a:p>
      </dsp:txBody>
      <dsp:txXfrm>
        <a:off x="3733704" y="1152163"/>
        <a:ext cx="1601883" cy="1301521"/>
      </dsp:txXfrm>
    </dsp:sp>
    <dsp:sp modelId="{6189E755-AFD2-435A-9489-E42D57D89FB3}">
      <dsp:nvSpPr>
        <dsp:cNvPr id="0" name=""/>
        <dsp:cNvSpPr/>
      </dsp:nvSpPr>
      <dsp:spPr>
        <a:xfrm>
          <a:off x="5493131" y="1081754"/>
          <a:ext cx="1742701" cy="1442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Develop </a:t>
          </a:r>
          <a:r>
            <a:rPr lang="en-US" sz="1300" kern="1200" dirty="0"/>
            <a:t>Measurable Objectives above Each Minimum Threshold</a:t>
          </a:r>
        </a:p>
      </dsp:txBody>
      <dsp:txXfrm>
        <a:off x="5563540" y="1152163"/>
        <a:ext cx="1601883" cy="13015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C6BB4-11FD-4370-970A-B55DEA50E262}">
      <dsp:nvSpPr>
        <dsp:cNvPr id="0" name=""/>
        <dsp:cNvSpPr/>
      </dsp:nvSpPr>
      <dsp:spPr>
        <a:xfrm rot="5400000">
          <a:off x="-176059" y="177776"/>
          <a:ext cx="1173730" cy="8216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Wells and Logs</a:t>
          </a:r>
        </a:p>
      </dsp:txBody>
      <dsp:txXfrm rot="-5400000">
        <a:off x="1" y="412523"/>
        <a:ext cx="821611" cy="352119"/>
      </dsp:txXfrm>
    </dsp:sp>
    <dsp:sp modelId="{0AF4193B-1649-42A2-985A-2F6EC176D5C1}">
      <dsp:nvSpPr>
        <dsp:cNvPr id="0" name=""/>
        <dsp:cNvSpPr/>
      </dsp:nvSpPr>
      <dsp:spPr>
        <a:xfrm rot="5400000">
          <a:off x="4315593" y="-3492265"/>
          <a:ext cx="762925" cy="77508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Obtaining well logs from various sources.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Comparing spatial distribution of wells for usefulness in HCM.</a:t>
          </a:r>
        </a:p>
      </dsp:txBody>
      <dsp:txXfrm rot="-5400000">
        <a:off x="821612" y="38959"/>
        <a:ext cx="7713645" cy="688439"/>
      </dsp:txXfrm>
    </dsp:sp>
    <dsp:sp modelId="{402CADB7-F47A-4A1B-ABAA-DD98E9A53F55}">
      <dsp:nvSpPr>
        <dsp:cNvPr id="0" name=""/>
        <dsp:cNvSpPr/>
      </dsp:nvSpPr>
      <dsp:spPr>
        <a:xfrm rot="5400000">
          <a:off x="-176059" y="1150103"/>
          <a:ext cx="1173730" cy="8216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Examining Data</a:t>
          </a:r>
        </a:p>
      </dsp:txBody>
      <dsp:txXfrm rot="-5400000">
        <a:off x="1" y="1384850"/>
        <a:ext cx="821611" cy="352119"/>
      </dsp:txXfrm>
    </dsp:sp>
    <dsp:sp modelId="{24DD49FE-9FD3-4C24-A40D-EF1648E7B94A}">
      <dsp:nvSpPr>
        <dsp:cNvPr id="0" name=""/>
        <dsp:cNvSpPr/>
      </dsp:nvSpPr>
      <dsp:spPr>
        <a:xfrm rot="5400000">
          <a:off x="4315593" y="-2519937"/>
          <a:ext cx="762925" cy="77508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Documenting well log data, such as construction and lithological information.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Organizing data for use in GIS software and DMS.</a:t>
          </a:r>
        </a:p>
      </dsp:txBody>
      <dsp:txXfrm rot="-5400000">
        <a:off x="821612" y="1011287"/>
        <a:ext cx="7713645" cy="688439"/>
      </dsp:txXfrm>
    </dsp:sp>
    <dsp:sp modelId="{8CA20505-B818-47F8-91B2-6AD7B1C79317}">
      <dsp:nvSpPr>
        <dsp:cNvPr id="0" name=""/>
        <dsp:cNvSpPr/>
      </dsp:nvSpPr>
      <dsp:spPr>
        <a:xfrm rot="5400000">
          <a:off x="-176059" y="2122431"/>
          <a:ext cx="1173730" cy="8216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Figure Generation</a:t>
          </a:r>
        </a:p>
      </dsp:txBody>
      <dsp:txXfrm rot="-5400000">
        <a:off x="1" y="2357178"/>
        <a:ext cx="821611" cy="352119"/>
      </dsp:txXfrm>
    </dsp:sp>
    <dsp:sp modelId="{C51B7BAD-2AF1-4A5F-B135-424C3ABB7C01}">
      <dsp:nvSpPr>
        <dsp:cNvPr id="0" name=""/>
        <dsp:cNvSpPr/>
      </dsp:nvSpPr>
      <dsp:spPr>
        <a:xfrm rot="5400000">
          <a:off x="4315593" y="-1547609"/>
          <a:ext cx="762925" cy="77508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Producing cross sections and 3D figures of subsurface geology and groundwater conditions via GIS software.</a:t>
          </a:r>
        </a:p>
      </dsp:txBody>
      <dsp:txXfrm rot="-5400000">
        <a:off x="821612" y="1983615"/>
        <a:ext cx="7713645" cy="688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6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1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42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93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53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40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8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22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27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657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8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9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708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5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708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7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0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708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6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708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31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708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4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321469" indent="-321469">
              <a:buFont typeface="Arial"/>
              <a:buChar char="•"/>
              <a:defRPr/>
            </a:lvl1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7226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 numCol="2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lvl1pPr>
            <a:lvl3pPr marL="476250" indent="0">
              <a:buNone/>
              <a:defRPr/>
            </a:lvl3pPr>
          </a:lstStyle>
          <a:p>
            <a:pPr lvl="0"/>
            <a:r>
              <a:rPr lang="en-US" dirty="0"/>
              <a:t>Click to edit bullet styles 2 columns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</p:txBody>
      </p:sp>
    </p:spTree>
    <p:extLst>
      <p:ext uri="{BB962C8B-B14F-4D97-AF65-F5344CB8AC3E}">
        <p14:creationId xmlns:p14="http://schemas.microsoft.com/office/powerpoint/2010/main" val="5379297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34290" tIns="17145" rIns="34290" bIns="17145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70524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BoyWashingHandsNarrowWidt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500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5" name="ESJGWALogoColorSmall.png" descr="ESJGWALogoColorSmall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400149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205431" y="1438547"/>
            <a:ext cx="1550068" cy="2932418"/>
          </a:xfrm>
          <a:prstGeom prst="rect">
            <a:avLst/>
          </a:prstGeom>
        </p:spPr>
        <p:txBody>
          <a:bodyPr vert="horz" lIns="34290" tIns="17145" rIns="34290" bIns="17145"/>
          <a:lstStyle>
            <a:lvl1pPr algn="ctr">
              <a:defRPr sz="2700" i="1"/>
            </a:lvl1pPr>
            <a:lvl2pPr marL="238125" indent="0">
              <a:buNone/>
              <a:defRPr/>
            </a:lvl2pPr>
          </a:lstStyle>
          <a:p>
            <a:pPr lvl="0"/>
            <a:r>
              <a:rPr lang="en-US" dirty="0"/>
              <a:t>Click to edit callout text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9639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Right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904902" y="1106772"/>
            <a:ext cx="7239098" cy="4036727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baseline="0"/>
            </a:lvl1pPr>
          </a:lstStyle>
          <a:p>
            <a:pPr lvl="0"/>
            <a:r>
              <a:rPr lang="en-US" dirty="0"/>
              <a:t>Click picture, graph or video icon to place content in this box</a:t>
            </a:r>
          </a:p>
        </p:txBody>
      </p:sp>
    </p:spTree>
    <p:extLst>
      <p:ext uri="{BB962C8B-B14F-4D97-AF65-F5344CB8AC3E}">
        <p14:creationId xmlns:p14="http://schemas.microsoft.com/office/powerpoint/2010/main" val="5425664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0459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1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1906563" cy="5143500"/>
          </a:xfrm>
          <a:prstGeom prst="rect">
            <a:avLst/>
          </a:prstGeom>
          <a:solidFill>
            <a:srgbClr val="43AA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93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7" r:id="rId3"/>
    <p:sldLayoutId id="2147483674" r:id="rId4"/>
    <p:sldLayoutId id="2147483676" r:id="rId5"/>
    <p:sldLayoutId id="2147483679" r:id="rId6"/>
    <p:sldLayoutId id="2147483678" r:id="rId7"/>
  </p:sldLayoutIdLst>
  <p:transition spd="med"/>
  <p:txStyles>
    <p:titleStyle>
      <a:lvl1pPr marL="0" marR="0" indent="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9pPr>
    </p:titleStyle>
    <p:bodyStyle>
      <a:lvl1pPr marL="0" marR="0" indent="0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None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3" descr="ESJGWALogoWhite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21" y="2621961"/>
            <a:ext cx="4205288" cy="8858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0051" y="3707559"/>
            <a:ext cx="8229600" cy="857250"/>
          </a:xfrm>
        </p:spPr>
        <p:txBody>
          <a:bodyPr/>
          <a:lstStyle/>
          <a:p>
            <a:r>
              <a:rPr lang="en-US" sz="4400" dirty="0"/>
              <a:t>Materials for GSA Outreach</a:t>
            </a:r>
            <a:br>
              <a:rPr lang="en-US" sz="4400" dirty="0"/>
            </a:br>
            <a:r>
              <a:rPr lang="en-US" sz="4400" dirty="0"/>
              <a:t>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0634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225" y="121926"/>
            <a:ext cx="6190855" cy="857250"/>
          </a:xfrm>
        </p:spPr>
        <p:txBody>
          <a:bodyPr/>
          <a:lstStyle/>
          <a:p>
            <a:r>
              <a:rPr lang="en-US" dirty="0"/>
              <a:t>Groundwater Sustainability Workgroup Update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BD9458A-8DB0-4EE7-BBAC-59D074B9050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10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8AB82-B174-4F70-9A9B-F54198AEB7E6}"/>
              </a:ext>
            </a:extLst>
          </p:cNvPr>
          <p:cNvSpPr txBox="1"/>
          <p:nvPr/>
        </p:nvSpPr>
        <p:spPr>
          <a:xfrm>
            <a:off x="2175697" y="1293475"/>
            <a:ext cx="6643183" cy="36111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0" kern="1200" dirty="0">
                <a:solidFill>
                  <a:schemeClr val="bg1"/>
                </a:solidFill>
              </a:rPr>
              <a:t>9 Workgroup members and 4 members of the public attended the last meeting on August 15th</a:t>
            </a: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0" kern="1200" dirty="0">
              <a:solidFill>
                <a:schemeClr val="bg1"/>
              </a:solidFill>
            </a:endParaRP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0" kern="1200" dirty="0">
                <a:solidFill>
                  <a:schemeClr val="bg1"/>
                </a:solidFill>
              </a:rPr>
              <a:t>Members are currently reviewing draft August meeting notes and providing comment</a:t>
            </a: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b="0" kern="1200" dirty="0">
                <a:solidFill>
                  <a:schemeClr val="bg1"/>
                </a:solidFill>
              </a:rPr>
              <a:t> 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b="0" kern="1200" dirty="0">
                <a:solidFill>
                  <a:schemeClr val="bg1"/>
                </a:solidFill>
              </a:rPr>
              <a:t>The next Workgroup meeting will be held on September 11</a:t>
            </a:r>
            <a:r>
              <a:rPr lang="en-US" sz="2000" b="0" kern="1200" baseline="30000" dirty="0">
                <a:solidFill>
                  <a:schemeClr val="bg1"/>
                </a:solidFill>
              </a:rPr>
              <a:t>th</a:t>
            </a:r>
            <a:r>
              <a:rPr lang="en-US" sz="2000" b="0" kern="1200" dirty="0">
                <a:solidFill>
                  <a:schemeClr val="bg1"/>
                </a:solidFill>
              </a:rPr>
              <a:t> from 4 – 5:30 p.m. at the Robert Cabral Ag Center, Calaveras Room </a:t>
            </a: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400" b="0" kern="1200" dirty="0">
              <a:solidFill>
                <a:schemeClr val="bg1"/>
              </a:solidFill>
            </a:endParaRP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400" b="0" kern="1200" dirty="0">
              <a:solidFill>
                <a:schemeClr val="bg1"/>
              </a:solidFill>
            </a:endParaRP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400" b="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832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DD1EB4BA-7E18-4BA6-A3D6-2EF97DAD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5" y="121926"/>
            <a:ext cx="6063145" cy="857250"/>
          </a:xfrm>
        </p:spPr>
        <p:txBody>
          <a:bodyPr/>
          <a:lstStyle/>
          <a:p>
            <a:r>
              <a:rPr lang="en-US" dirty="0"/>
              <a:t>Groundwater Sustainability Workgroup: Twelve Key Values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49A0E5A-B426-459D-A732-C9BE13028E0E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308343" y="1311922"/>
          <a:ext cx="8366760" cy="3203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BF0A2F9-0619-451B-BCF7-68FB1FA63E49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11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526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947589"/>
            <a:ext cx="8453804" cy="857250"/>
          </a:xfrm>
        </p:spPr>
        <p:txBody>
          <a:bodyPr/>
          <a:lstStyle/>
          <a:p>
            <a:r>
              <a:rPr lang="en-US" sz="3600" dirty="0"/>
              <a:t>GSP Update</a:t>
            </a:r>
          </a:p>
        </p:txBody>
      </p:sp>
    </p:spTree>
    <p:extLst>
      <p:ext uri="{BB962C8B-B14F-4D97-AF65-F5344CB8AC3E}">
        <p14:creationId xmlns:p14="http://schemas.microsoft.com/office/powerpoint/2010/main" val="36102241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47" y="121926"/>
            <a:ext cx="5980334" cy="857250"/>
          </a:xfrm>
        </p:spPr>
        <p:txBody>
          <a:bodyPr/>
          <a:lstStyle/>
          <a:p>
            <a:r>
              <a:rPr lang="en-US" dirty="0"/>
              <a:t>Reminder – How do the Pieces Fit Together?</a:t>
            </a:r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114300" y="1438547"/>
            <a:ext cx="1762858" cy="293241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endParaRPr lang="en-US" sz="2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49C4F41-461D-4083-80DD-D6A33F7D43BC}"/>
              </a:ext>
            </a:extLst>
          </p:cNvPr>
          <p:cNvGraphicFramePr/>
          <p:nvPr>
            <p:extLst/>
          </p:nvPr>
        </p:nvGraphicFramePr>
        <p:xfrm>
          <a:off x="1207793" y="1153951"/>
          <a:ext cx="7239456" cy="360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6782F94-D2D2-4D88-B769-5A49F266E1C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13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200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7D78-59C6-4466-8D84-70AF561B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97" y="121926"/>
            <a:ext cx="6232326" cy="857250"/>
          </a:xfrm>
        </p:spPr>
        <p:txBody>
          <a:bodyPr/>
          <a:lstStyle/>
          <a:p>
            <a:r>
              <a:rPr lang="en-US" dirty="0"/>
              <a:t>Reminder: Six Sustainability Indicators to be Addressed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AE2A21-EEE9-4A21-B43B-9958209D873D}"/>
              </a:ext>
            </a:extLst>
          </p:cNvPr>
          <p:cNvSpPr/>
          <p:nvPr/>
        </p:nvSpPr>
        <p:spPr>
          <a:xfrm>
            <a:off x="5811204" y="3118362"/>
            <a:ext cx="960120" cy="960120"/>
          </a:xfrm>
          <a:prstGeom prst="ellipse">
            <a:avLst/>
          </a:prstGeom>
          <a:solidFill>
            <a:srgbClr val="644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69BF2F-FD3A-4B77-96D1-C1F52C2556DF}"/>
              </a:ext>
            </a:extLst>
          </p:cNvPr>
          <p:cNvSpPr/>
          <p:nvPr/>
        </p:nvSpPr>
        <p:spPr>
          <a:xfrm>
            <a:off x="3346921" y="3118362"/>
            <a:ext cx="960120" cy="96012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3093F6-830C-411E-9A97-1FE56AA5ECAC}"/>
              </a:ext>
            </a:extLst>
          </p:cNvPr>
          <p:cNvSpPr/>
          <p:nvPr/>
        </p:nvSpPr>
        <p:spPr>
          <a:xfrm>
            <a:off x="3355906" y="1762401"/>
            <a:ext cx="960120" cy="96012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33889-9C01-4E35-B6E4-D6A1EADB1DD5}"/>
              </a:ext>
            </a:extLst>
          </p:cNvPr>
          <p:cNvSpPr/>
          <p:nvPr/>
        </p:nvSpPr>
        <p:spPr>
          <a:xfrm>
            <a:off x="717637" y="3096415"/>
            <a:ext cx="960120" cy="96012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A07616-45DB-4D52-9C60-4D17CDCD2D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62" y="1762973"/>
            <a:ext cx="957520" cy="977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CEDA86-0ECD-4A66-8732-5095CCC84958}"/>
              </a:ext>
            </a:extLst>
          </p:cNvPr>
          <p:cNvSpPr txBox="1"/>
          <p:nvPr/>
        </p:nvSpPr>
        <p:spPr>
          <a:xfrm>
            <a:off x="1777808" y="1730094"/>
            <a:ext cx="1491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Chronic lowering of groundwater levels indicating a significant and unreasonable depletion of 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F987C-338B-4A12-9139-104E4AA8DD95}"/>
              </a:ext>
            </a:extLst>
          </p:cNvPr>
          <p:cNvSpPr txBox="1"/>
          <p:nvPr/>
        </p:nvSpPr>
        <p:spPr>
          <a:xfrm>
            <a:off x="4390225" y="1822426"/>
            <a:ext cx="143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Significant and unreasonable degraded water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6A4E7-0C38-42FB-AE01-EF1673FFD95C}"/>
              </a:ext>
            </a:extLst>
          </p:cNvPr>
          <p:cNvSpPr txBox="1"/>
          <p:nvPr/>
        </p:nvSpPr>
        <p:spPr>
          <a:xfrm>
            <a:off x="6836651" y="1822426"/>
            <a:ext cx="1434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Significant and unreasonable reduction of groundwater 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5C9FD-D2E9-4481-9307-C66F3612BA10}"/>
              </a:ext>
            </a:extLst>
          </p:cNvPr>
          <p:cNvSpPr txBox="1"/>
          <p:nvPr/>
        </p:nvSpPr>
        <p:spPr>
          <a:xfrm>
            <a:off x="4426414" y="3194466"/>
            <a:ext cx="138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Significant and unreasonable seawater intrusion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FB635-1BEF-4C9B-BBD2-B65F164FA4EA}"/>
              </a:ext>
            </a:extLst>
          </p:cNvPr>
          <p:cNvSpPr txBox="1"/>
          <p:nvPr/>
        </p:nvSpPr>
        <p:spPr>
          <a:xfrm>
            <a:off x="1777808" y="328679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Significant and unreasonable land subsidence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E7E3C-98E6-4E60-A3C1-1A6AF90C5481}"/>
              </a:ext>
            </a:extLst>
          </p:cNvPr>
          <p:cNvSpPr txBox="1"/>
          <p:nvPr/>
        </p:nvSpPr>
        <p:spPr>
          <a:xfrm>
            <a:off x="6836651" y="3009800"/>
            <a:ext cx="1725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Depletions of interconnected surface water that have significant and unreasonable adverse impacts on beneficial uses of the surface water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B7A4B6-E1B2-4A0F-A964-3A8B8FBE50CF}"/>
              </a:ext>
            </a:extLst>
          </p:cNvPr>
          <p:cNvSpPr/>
          <p:nvPr/>
        </p:nvSpPr>
        <p:spPr>
          <a:xfrm>
            <a:off x="717637" y="1746322"/>
            <a:ext cx="960120" cy="96012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3CCE29A-CA9C-4AF3-B7CB-27EE98A9C84D}"/>
              </a:ext>
            </a:extLst>
          </p:cNvPr>
          <p:cNvSpPr/>
          <p:nvPr/>
        </p:nvSpPr>
        <p:spPr>
          <a:xfrm>
            <a:off x="978772" y="1887672"/>
            <a:ext cx="437849" cy="66617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319803-1BDB-47C4-B4D2-29C327C63ADE}"/>
              </a:ext>
            </a:extLst>
          </p:cNvPr>
          <p:cNvGrpSpPr/>
          <p:nvPr/>
        </p:nvGrpSpPr>
        <p:grpSpPr>
          <a:xfrm>
            <a:off x="5808063" y="1744091"/>
            <a:ext cx="960120" cy="960120"/>
            <a:chOff x="6439743" y="3024975"/>
            <a:chExt cx="1280160" cy="12801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8EA9BD-FEEA-4CCA-ABDF-01920AB73016}"/>
                </a:ext>
              </a:extLst>
            </p:cNvPr>
            <p:cNvSpPr/>
            <p:nvPr/>
          </p:nvSpPr>
          <p:spPr>
            <a:xfrm>
              <a:off x="6439743" y="3024975"/>
              <a:ext cx="1280160" cy="128016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AE9AB72-11E6-43C0-94E5-5D8ABE26A30D}"/>
                </a:ext>
              </a:extLst>
            </p:cNvPr>
            <p:cNvSpPr/>
            <p:nvPr/>
          </p:nvSpPr>
          <p:spPr>
            <a:xfrm>
              <a:off x="6622623" y="3207855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F0DE62-A794-43BE-B6A8-6FCA25B9775C}"/>
                </a:ext>
              </a:extLst>
            </p:cNvPr>
            <p:cNvSpPr/>
            <p:nvPr/>
          </p:nvSpPr>
          <p:spPr>
            <a:xfrm>
              <a:off x="6714063" y="3299295"/>
              <a:ext cx="731520" cy="73152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A7D867-1C3B-42C9-A3FA-53D4C485DC50}"/>
                </a:ext>
              </a:extLst>
            </p:cNvPr>
            <p:cNvSpPr/>
            <p:nvPr/>
          </p:nvSpPr>
          <p:spPr>
            <a:xfrm>
              <a:off x="6714063" y="3823854"/>
              <a:ext cx="731520" cy="349699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C86B59B-2EC3-4284-9E26-E01077568CF6}"/>
                </a:ext>
              </a:extLst>
            </p:cNvPr>
            <p:cNvSpPr/>
            <p:nvPr/>
          </p:nvSpPr>
          <p:spPr>
            <a:xfrm rot="19800000">
              <a:off x="6945015" y="3442890"/>
              <a:ext cx="117682" cy="44433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F016CB9-BF7D-449A-8578-DC70AFC1B33F}"/>
                </a:ext>
              </a:extLst>
            </p:cNvPr>
            <p:cNvSpPr/>
            <p:nvPr/>
          </p:nvSpPr>
          <p:spPr>
            <a:xfrm>
              <a:off x="7058833" y="3807652"/>
              <a:ext cx="123684" cy="1075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ED1776-E424-4C74-A201-317581B4DAA2}"/>
              </a:ext>
            </a:extLst>
          </p:cNvPr>
          <p:cNvGrpSpPr/>
          <p:nvPr/>
        </p:nvGrpSpPr>
        <p:grpSpPr>
          <a:xfrm>
            <a:off x="832124" y="3400323"/>
            <a:ext cx="759572" cy="396200"/>
            <a:chOff x="1413495" y="4561071"/>
            <a:chExt cx="1012762" cy="52826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957807-D7C3-41A6-B19A-6751BD72B4FC}"/>
                </a:ext>
              </a:extLst>
            </p:cNvPr>
            <p:cNvSpPr/>
            <p:nvPr/>
          </p:nvSpPr>
          <p:spPr>
            <a:xfrm>
              <a:off x="1417138" y="4561071"/>
              <a:ext cx="1009119" cy="123867"/>
            </a:xfrm>
            <a:custGeom>
              <a:avLst/>
              <a:gdLst>
                <a:gd name="connsiteX0" fmla="*/ 0 w 1009119"/>
                <a:gd name="connsiteY0" fmla="*/ 0 h 123867"/>
                <a:gd name="connsiteX1" fmla="*/ 517310 w 1009119"/>
                <a:gd name="connsiteY1" fmla="*/ 123863 h 123867"/>
                <a:gd name="connsiteX2" fmla="*/ 1009119 w 1009119"/>
                <a:gd name="connsiteY2" fmla="*/ 3643 h 12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119" h="123867">
                  <a:moveTo>
                    <a:pt x="0" y="0"/>
                  </a:moveTo>
                  <a:cubicBezTo>
                    <a:pt x="174562" y="61628"/>
                    <a:pt x="349124" y="123256"/>
                    <a:pt x="517310" y="123863"/>
                  </a:cubicBezTo>
                  <a:cubicBezTo>
                    <a:pt x="685496" y="124470"/>
                    <a:pt x="847307" y="64056"/>
                    <a:pt x="1009119" y="3643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1E4B92-C341-4699-B170-6F258FE2C29D}"/>
                </a:ext>
              </a:extLst>
            </p:cNvPr>
            <p:cNvSpPr/>
            <p:nvPr/>
          </p:nvSpPr>
          <p:spPr>
            <a:xfrm>
              <a:off x="1413495" y="4674005"/>
              <a:ext cx="998189" cy="178511"/>
            </a:xfrm>
            <a:custGeom>
              <a:avLst/>
              <a:gdLst>
                <a:gd name="connsiteX0" fmla="*/ 0 w 998189"/>
                <a:gd name="connsiteY0" fmla="*/ 0 h 178511"/>
                <a:gd name="connsiteX1" fmla="*/ 531882 w 998189"/>
                <a:gd name="connsiteY1" fmla="*/ 178508 h 178511"/>
                <a:gd name="connsiteX2" fmla="*/ 998189 w 998189"/>
                <a:gd name="connsiteY2" fmla="*/ 3643 h 1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8189" h="178511">
                  <a:moveTo>
                    <a:pt x="0" y="0"/>
                  </a:moveTo>
                  <a:cubicBezTo>
                    <a:pt x="182758" y="88950"/>
                    <a:pt x="365517" y="177901"/>
                    <a:pt x="531882" y="178508"/>
                  </a:cubicBezTo>
                  <a:cubicBezTo>
                    <a:pt x="698247" y="179115"/>
                    <a:pt x="848218" y="91379"/>
                    <a:pt x="998189" y="3643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791706A-ABD6-4BEB-98B7-E8BD9114C4A1}"/>
                </a:ext>
              </a:extLst>
            </p:cNvPr>
            <p:cNvSpPr/>
            <p:nvPr/>
          </p:nvSpPr>
          <p:spPr>
            <a:xfrm>
              <a:off x="1417138" y="4772367"/>
              <a:ext cx="1009119" cy="316971"/>
            </a:xfrm>
            <a:custGeom>
              <a:avLst/>
              <a:gdLst>
                <a:gd name="connsiteX0" fmla="*/ 0 w 1009119"/>
                <a:gd name="connsiteY0" fmla="*/ 0 h 316971"/>
                <a:gd name="connsiteX1" fmla="*/ 499095 w 1009119"/>
                <a:gd name="connsiteY1" fmla="*/ 316943 h 316971"/>
                <a:gd name="connsiteX2" fmla="*/ 1009119 w 1009119"/>
                <a:gd name="connsiteY2" fmla="*/ 14572 h 31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119" h="316971">
                  <a:moveTo>
                    <a:pt x="0" y="0"/>
                  </a:moveTo>
                  <a:cubicBezTo>
                    <a:pt x="165454" y="157257"/>
                    <a:pt x="330909" y="314514"/>
                    <a:pt x="499095" y="316943"/>
                  </a:cubicBezTo>
                  <a:cubicBezTo>
                    <a:pt x="667281" y="319372"/>
                    <a:pt x="838200" y="166972"/>
                    <a:pt x="1009119" y="14572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010A9AE-EC35-4B80-902A-13A959E9F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6D8E3C"/>
              </a:clrFrom>
              <a:clrTo>
                <a:srgbClr val="6D8E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5" t="17544" r="5026" b="21209"/>
          <a:stretch/>
        </p:blipFill>
        <p:spPr>
          <a:xfrm>
            <a:off x="3408998" y="3286799"/>
            <a:ext cx="864393" cy="58805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FCF6F36-819E-4CFF-AE65-C4073687E719}"/>
              </a:ext>
            </a:extLst>
          </p:cNvPr>
          <p:cNvSpPr/>
          <p:nvPr/>
        </p:nvSpPr>
        <p:spPr>
          <a:xfrm>
            <a:off x="5811204" y="3121778"/>
            <a:ext cx="960120" cy="96012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41913C-619D-436B-8C89-812554ECDE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6D8E3C"/>
              </a:clrFrom>
              <a:clrTo>
                <a:srgbClr val="6D8E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172" y="3120827"/>
            <a:ext cx="960120" cy="9601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85E48D-27FA-489B-B739-6A6658EFD5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6D8E3C"/>
              </a:clrFrom>
              <a:clrTo>
                <a:srgbClr val="6D8E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7" t="15880" r="18670" b="17094"/>
          <a:stretch/>
        </p:blipFill>
        <p:spPr>
          <a:xfrm>
            <a:off x="3547110" y="1910317"/>
            <a:ext cx="609600" cy="643528"/>
          </a:xfrm>
          <a:prstGeom prst="rect">
            <a:avLst/>
          </a:prstGeom>
        </p:spPr>
      </p:pic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F2626B40-A07F-4C36-9395-F1559B12A43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14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683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47" y="121926"/>
            <a:ext cx="5980334" cy="857250"/>
          </a:xfrm>
        </p:spPr>
        <p:txBody>
          <a:bodyPr/>
          <a:lstStyle/>
          <a:p>
            <a:r>
              <a:rPr lang="en-US" dirty="0"/>
              <a:t>Where are we now?</a:t>
            </a:r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114300" y="1438547"/>
            <a:ext cx="1762858" cy="293241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endParaRPr lang="en-US" sz="2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49C4F41-461D-4083-80DD-D6A33F7D43BC}"/>
              </a:ext>
            </a:extLst>
          </p:cNvPr>
          <p:cNvGraphicFramePr/>
          <p:nvPr>
            <p:extLst/>
          </p:nvPr>
        </p:nvGraphicFramePr>
        <p:xfrm>
          <a:off x="1207793" y="1153951"/>
          <a:ext cx="7239456" cy="360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6782F94-D2D2-4D88-B769-5A49F266E1C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15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22311F-EA12-4164-90A6-6311CF138666}"/>
              </a:ext>
            </a:extLst>
          </p:cNvPr>
          <p:cNvSpPr/>
          <p:nvPr/>
        </p:nvSpPr>
        <p:spPr>
          <a:xfrm>
            <a:off x="2970651" y="2140927"/>
            <a:ext cx="3657080" cy="1622181"/>
          </a:xfrm>
          <a:prstGeom prst="roundRect">
            <a:avLst/>
          </a:prstGeom>
          <a:noFill/>
          <a:ln w="85725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2E6AB-D45D-4C25-8EC5-6534C33BBB8A}"/>
              </a:ext>
            </a:extLst>
          </p:cNvPr>
          <p:cNvSpPr txBox="1"/>
          <p:nvPr/>
        </p:nvSpPr>
        <p:spPr>
          <a:xfrm>
            <a:off x="3311403" y="4457317"/>
            <a:ext cx="30322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 are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6629BB-5800-469F-A5E4-E07D324505A1}"/>
              </a:ext>
            </a:extLst>
          </p:cNvPr>
          <p:cNvCxnSpPr>
            <a:cxnSpLocks/>
          </p:cNvCxnSpPr>
          <p:nvPr/>
        </p:nvCxnSpPr>
        <p:spPr>
          <a:xfrm flipV="1">
            <a:off x="4859142" y="3937883"/>
            <a:ext cx="0" cy="574163"/>
          </a:xfrm>
          <a:prstGeom prst="straightConnector1">
            <a:avLst/>
          </a:prstGeom>
          <a:noFill/>
          <a:ln w="44450" cap="flat">
            <a:solidFill>
              <a:srgbClr val="FF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960517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8EA0-9EF4-45FB-9EA6-354C0D80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805" y="75739"/>
            <a:ext cx="4574496" cy="857250"/>
          </a:xfrm>
        </p:spPr>
        <p:txBody>
          <a:bodyPr/>
          <a:lstStyle/>
          <a:p>
            <a:r>
              <a:rPr lang="en-US" sz="3200" dirty="0"/>
              <a:t>Major Plan Focus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9D3D9-4C21-4E5A-B80D-2CB7DBED03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75697" y="1258962"/>
            <a:ext cx="6312326" cy="32030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Working through Advisory Committee and Groundwater Sustainability Workgroup to:</a:t>
            </a:r>
          </a:p>
          <a:p>
            <a:pPr marL="69532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/>
              <a:t>Develop concept of what sustainability means for the </a:t>
            </a:r>
            <a:r>
              <a:rPr lang="en-US" sz="2000" dirty="0" err="1"/>
              <a:t>Subbasin</a:t>
            </a:r>
            <a:r>
              <a:rPr lang="en-US" sz="2000" dirty="0"/>
              <a:t> and identify high priority values around groundwater </a:t>
            </a:r>
          </a:p>
          <a:p>
            <a:pPr marL="69532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/>
              <a:t>Identify undesirable results occurring now or in the past</a:t>
            </a:r>
          </a:p>
          <a:p>
            <a:pPr marL="69532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/>
              <a:t>Develop minimum thresholds for each sustainability indicator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819B3E-1BF6-4C19-9D1B-9FB70F74F885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16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95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5459-3A60-4F65-B38D-C77E1533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E0EAB-8705-478B-9F59-99967E9A23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numCol="1"/>
          <a:lstStyle/>
          <a:p>
            <a:r>
              <a:rPr lang="en-US" dirty="0"/>
              <a:t>Mapped lowest elevation of 1992 or 2015</a:t>
            </a:r>
          </a:p>
          <a:p>
            <a:r>
              <a:rPr lang="en-US" dirty="0"/>
              <a:t>Met with GSAs to confirm understanding</a:t>
            </a:r>
          </a:p>
          <a:p>
            <a:r>
              <a:rPr lang="en-US" dirty="0"/>
              <a:t>Developed alternative methodology with high/stable groundwater elevations (variance of last 5 years of data applied to lowest level recorded as a buffer)</a:t>
            </a:r>
          </a:p>
          <a:p>
            <a:r>
              <a:rPr lang="en-US" dirty="0"/>
              <a:t>Identified monitoring locations for groundwater thresholds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F25C1A2-200E-4DD4-93C3-3C2EBC338451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17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349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5459-3A60-4F65-B38D-C77E1533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Monitoring Well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E0EAB-8705-478B-9F59-99967E9A23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7665" y="1310964"/>
            <a:ext cx="4260980" cy="3203032"/>
          </a:xfrm>
        </p:spPr>
        <p:txBody>
          <a:bodyPr numCol="1"/>
          <a:lstStyle/>
          <a:p>
            <a:pPr marL="0" indent="0">
              <a:buNone/>
            </a:pPr>
            <a:r>
              <a:rPr lang="en-US" dirty="0"/>
              <a:t>Well Characteristics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Spatial representation (&gt;1 well per GSA)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Wells selected are CASGEM where available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Wells have representative behavior of area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Good historical record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Well construction information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0C779-4684-42DF-A361-CA3B33DCA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" y="1426956"/>
            <a:ext cx="4651859" cy="359461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90C9AB3-34B5-44B6-AFCF-91254F74B2D4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18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49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/>
          <p:nvPr/>
        </p:nvSpPr>
        <p:spPr>
          <a:xfrm>
            <a:off x="-4282" y="3664336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28" name="slide-5.jpg" descr="slide-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3543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60D8015-3A2F-4B2C-8365-498CA53FB57F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4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342F1C64-7E6D-45C3-A5B3-6E6D7B39E889}"/>
              </a:ext>
            </a:extLst>
          </p:cNvPr>
          <p:cNvSpPr/>
          <p:nvPr/>
        </p:nvSpPr>
        <p:spPr>
          <a:xfrm>
            <a:off x="-8563" y="3717093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3948914"/>
            <a:ext cx="8229600" cy="857250"/>
          </a:xfrm>
        </p:spPr>
        <p:txBody>
          <a:bodyPr/>
          <a:lstStyle/>
          <a:p>
            <a:r>
              <a:rPr lang="en-US" sz="3600" dirty="0"/>
              <a:t>Hydrogeologic Conceptual Model Overview</a:t>
            </a:r>
          </a:p>
        </p:txBody>
      </p:sp>
    </p:spTree>
    <p:extLst>
      <p:ext uri="{BB962C8B-B14F-4D97-AF65-F5344CB8AC3E}">
        <p14:creationId xmlns:p14="http://schemas.microsoft.com/office/powerpoint/2010/main" val="34311148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2925" y="121926"/>
            <a:ext cx="5956155" cy="857250"/>
          </a:xfrm>
        </p:spPr>
        <p:txBody>
          <a:bodyPr/>
          <a:lstStyle/>
          <a:p>
            <a:r>
              <a:rPr lang="en-US" dirty="0"/>
              <a:t>GSP Topics &amp; Project Schedule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1D8169E-E2F5-4F90-A4D5-BB08CAAF1A7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3FCAE8-DDEB-43BE-B2FA-AD334DF39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" y="1171171"/>
            <a:ext cx="9021603" cy="38707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5F3F0D-57E2-4530-8B85-2BCC624FE94F}"/>
              </a:ext>
            </a:extLst>
          </p:cNvPr>
          <p:cNvSpPr/>
          <p:nvPr/>
        </p:nvSpPr>
        <p:spPr>
          <a:xfrm>
            <a:off x="5795553" y="1571092"/>
            <a:ext cx="2973977" cy="544830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       GSP Topics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        GSP Finalization Elements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0253600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8EA0-9EF4-45FB-9EA6-354C0D80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08" y="101600"/>
            <a:ext cx="6460706" cy="857250"/>
          </a:xfrm>
        </p:spPr>
        <p:txBody>
          <a:bodyPr/>
          <a:lstStyle/>
          <a:p>
            <a:r>
              <a:rPr lang="en-US" dirty="0"/>
              <a:t>HCM Development – Basic Process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819B3E-1BF6-4C19-9D1B-9FB70F74F885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20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DDCAE0C-47AA-4244-B13C-637620BAFDF3}"/>
              </a:ext>
            </a:extLst>
          </p:cNvPr>
          <p:cNvSpPr txBox="1">
            <a:spLocks/>
          </p:cNvSpPr>
          <p:nvPr/>
        </p:nvSpPr>
        <p:spPr>
          <a:xfrm>
            <a:off x="372391" y="1138813"/>
            <a:ext cx="8572500" cy="396800"/>
          </a:xfrm>
        </p:spPr>
        <p:txBody>
          <a:bodyPr>
            <a:normAutofit fontScale="92500"/>
          </a:bodyPr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2000" b="1" dirty="0"/>
              <a:t>The process of creating cross sections and other HCM figures comprises 3 basic steps.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7809579-D339-4CBA-8E68-92CE288E7F32}"/>
              </a:ext>
            </a:extLst>
          </p:cNvPr>
          <p:cNvGraphicFramePr/>
          <p:nvPr>
            <p:extLst/>
          </p:nvPr>
        </p:nvGraphicFramePr>
        <p:xfrm>
          <a:off x="224907" y="1715577"/>
          <a:ext cx="8572500" cy="3121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381764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8EA0-9EF4-45FB-9EA6-354C0D80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69991"/>
            <a:ext cx="6229350" cy="857250"/>
          </a:xfrm>
        </p:spPr>
        <p:txBody>
          <a:bodyPr/>
          <a:lstStyle/>
          <a:p>
            <a:r>
              <a:rPr lang="en-US" dirty="0"/>
              <a:t>Example HCM Cross-Section </a:t>
            </a:r>
            <a:br>
              <a:rPr lang="en-US" dirty="0"/>
            </a:br>
            <a:endParaRPr lang="en-US" sz="16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819B3E-1BF6-4C19-9D1B-9FB70F74F885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21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DDCAE0C-47AA-4244-B13C-637620BAFDF3}"/>
              </a:ext>
            </a:extLst>
          </p:cNvPr>
          <p:cNvSpPr txBox="1">
            <a:spLocks/>
          </p:cNvSpPr>
          <p:nvPr/>
        </p:nvSpPr>
        <p:spPr>
          <a:xfrm>
            <a:off x="5891645" y="1240305"/>
            <a:ext cx="3252355" cy="3208969"/>
          </a:xfrm>
        </p:spPr>
        <p:txBody>
          <a:bodyPr>
            <a:noAutofit/>
          </a:bodyPr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2400" dirty="0"/>
              <a:t>Cross sections show principal aquifers, aquitards, and stratigraphy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9" y="1200410"/>
            <a:ext cx="5486400" cy="3550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1" y="1592963"/>
            <a:ext cx="4334636" cy="12518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405245" y="2783830"/>
            <a:ext cx="1725562" cy="1441583"/>
          </a:xfrm>
          <a:prstGeom prst="line">
            <a:avLst/>
          </a:prstGeom>
          <a:noFill/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4188207" y="2783830"/>
            <a:ext cx="553065" cy="748409"/>
          </a:xfrm>
          <a:prstGeom prst="line">
            <a:avLst/>
          </a:prstGeom>
          <a:noFill/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/>
          <p:cNvSpPr txBox="1"/>
          <p:nvPr/>
        </p:nvSpPr>
        <p:spPr>
          <a:xfrm>
            <a:off x="4025691" y="3516603"/>
            <a:ext cx="267598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2815" y="3961828"/>
            <a:ext cx="267598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777371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1659-E693-4E30-A900-34E11123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05900"/>
            <a:ext cx="5830556" cy="857250"/>
          </a:xfrm>
        </p:spPr>
        <p:txBody>
          <a:bodyPr/>
          <a:lstStyle/>
          <a:p>
            <a:r>
              <a:rPr lang="en-US" sz="3200" dirty="0"/>
              <a:t>5 Preliminary HCM Cross-Sections Will be Developed for the Subbasin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22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7CD7127-31AB-44F9-873E-21F9077CB2F7}"/>
              </a:ext>
            </a:extLst>
          </p:cNvPr>
          <p:cNvSpPr txBox="1">
            <a:spLocks/>
          </p:cNvSpPr>
          <p:nvPr/>
        </p:nvSpPr>
        <p:spPr>
          <a:xfrm>
            <a:off x="5791199" y="1314803"/>
            <a:ext cx="3124201" cy="3550546"/>
          </a:xfrm>
          <a:prstGeom prst="rect">
            <a:avLst/>
          </a:prstGeom>
        </p:spPr>
        <p:txBody>
          <a:bodyPr vert="horz" lIns="34290" tIns="17145" rIns="34290" bIns="17145" numCol="1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47625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0">
              <a:buFont typeface="Arial"/>
              <a:buNone/>
            </a:pPr>
            <a:r>
              <a:rPr lang="en-US" sz="1800" dirty="0"/>
              <a:t>Cross-section lines were chosen based on the following characteristics:</a:t>
            </a:r>
          </a:p>
          <a:p>
            <a:pPr hangingPunct="0">
              <a:spcBef>
                <a:spcPts val="600"/>
              </a:spcBef>
            </a:pPr>
            <a:r>
              <a:rPr lang="en-US" sz="1800" dirty="0"/>
              <a:t>Spans the entire subbasin</a:t>
            </a:r>
          </a:p>
          <a:p>
            <a:pPr hangingPunct="0">
              <a:spcBef>
                <a:spcPts val="600"/>
              </a:spcBef>
            </a:pPr>
            <a:r>
              <a:rPr lang="en-US" sz="1800" dirty="0"/>
              <a:t>Proximity to an adequate number of wells with geologic and construction information</a:t>
            </a:r>
          </a:p>
          <a:p>
            <a:pPr hangingPunct="0">
              <a:spcBef>
                <a:spcPts val="600"/>
              </a:spcBef>
            </a:pPr>
            <a:r>
              <a:rPr lang="en-US" sz="1800" dirty="0"/>
              <a:t>Covers areas where current groundwater levels are lower than drought levels</a:t>
            </a:r>
          </a:p>
          <a:p>
            <a:pPr marL="0" indent="0" hangingPunct="0">
              <a:buFont typeface="Arial"/>
              <a:buNone/>
            </a:pPr>
            <a:endParaRPr lang="en-US" dirty="0"/>
          </a:p>
          <a:p>
            <a:pPr marL="0" indent="0" hangingPunct="0">
              <a:buFont typeface="Arial"/>
              <a:buNone/>
            </a:pPr>
            <a:r>
              <a:rPr lang="en-US" dirty="0"/>
              <a:t> </a:t>
            </a:r>
          </a:p>
          <a:p>
            <a:pPr marL="0" indent="0" hangingPunct="0">
              <a:buFont typeface="Arial"/>
              <a:buNone/>
            </a:pPr>
            <a:endParaRPr lang="en-US" sz="2400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925AB-CB49-4CC3-BAE9-C07C04BDD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9" y="1382491"/>
            <a:ext cx="5486401" cy="35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651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6E8781-156C-4E89-BF74-C4AB8372322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23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79" y="930435"/>
            <a:ext cx="6652346" cy="4305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37CA84-5E90-4628-960E-0BF2FA902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53" y="121926"/>
            <a:ext cx="6124728" cy="857250"/>
          </a:xfrm>
        </p:spPr>
        <p:txBody>
          <a:bodyPr/>
          <a:lstStyle/>
          <a:p>
            <a:r>
              <a:rPr lang="en-US" dirty="0"/>
              <a:t>GSP Includes a Plan to Fill Data Gaps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BCE6C-9323-4F31-8BF1-CC1F53FE9CC4}"/>
              </a:ext>
            </a:extLst>
          </p:cNvPr>
          <p:cNvSpPr txBox="1"/>
          <p:nvPr/>
        </p:nvSpPr>
        <p:spPr>
          <a:xfrm>
            <a:off x="177751" y="1654435"/>
            <a:ext cx="1604742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n-US" sz="2200" b="0" dirty="0">
                <a:solidFill>
                  <a:srgbClr val="FFFF00"/>
                </a:solidFill>
                <a:latin typeface="Arial Rounded MT Bold" panose="020F0704030504030204" pitchFamily="34" charset="0"/>
                <a:cs typeface="Aharoni" panose="020B0604020202020204" pitchFamily="2" charset="-79"/>
              </a:rPr>
              <a:t>X:</a:t>
            </a:r>
            <a:r>
              <a:rPr lang="en-US" sz="2200" b="0" dirty="0"/>
              <a:t> potential future monitoring well location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355478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erAt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" y="-62774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39193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315" y="4023772"/>
            <a:ext cx="9084265" cy="857250"/>
          </a:xfrm>
        </p:spPr>
        <p:txBody>
          <a:bodyPr/>
          <a:lstStyle/>
          <a:p>
            <a:pPr algn="ctr"/>
            <a:r>
              <a:rPr lang="en-US" sz="4000" dirty="0"/>
              <a:t>DWR Technical Support Services Update</a:t>
            </a:r>
          </a:p>
        </p:txBody>
      </p:sp>
    </p:spTree>
    <p:extLst>
      <p:ext uri="{BB962C8B-B14F-4D97-AF65-F5344CB8AC3E}">
        <p14:creationId xmlns:p14="http://schemas.microsoft.com/office/powerpoint/2010/main" val="238323967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8EA0-9EF4-45FB-9EA6-354C0D80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121926"/>
            <a:ext cx="4575030" cy="857250"/>
          </a:xfrm>
        </p:spPr>
        <p:txBody>
          <a:bodyPr/>
          <a:lstStyle/>
          <a:p>
            <a:r>
              <a:rPr lang="en-US" dirty="0"/>
              <a:t>Technical Support Services Funding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9D3D9-4C21-4E5A-B80D-2CB7DBED03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Draft application was submitted and approved!</a:t>
            </a:r>
          </a:p>
          <a:p>
            <a:pPr>
              <a:spcBef>
                <a:spcPts val="0"/>
              </a:spcBef>
            </a:pPr>
            <a:r>
              <a:rPr lang="en-US" dirty="0"/>
              <a:t>Working on monitoring well work order (next step)</a:t>
            </a:r>
            <a:br>
              <a:rPr lang="en-US" dirty="0"/>
            </a:b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819B3E-1BF6-4C19-9D1B-9FB70F74F885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25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8BF32-610A-4E44-9DD8-9E6286A3D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8" y="1386181"/>
            <a:ext cx="1162627" cy="11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2234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9130" y="178178"/>
            <a:ext cx="6385112" cy="857250"/>
          </a:xfrm>
        </p:spPr>
        <p:txBody>
          <a:bodyPr/>
          <a:lstStyle/>
          <a:p>
            <a:r>
              <a:rPr lang="en-US" dirty="0"/>
              <a:t>Next Up…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721E32C-0C98-4EF6-A15E-3FEF5A05BBCF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26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AE63E9-2A87-48E3-8676-DF85DC3633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2557" y="1333665"/>
            <a:ext cx="5611123" cy="3203032"/>
          </a:xfrm>
        </p:spPr>
        <p:txBody>
          <a:bodyPr numCol="1"/>
          <a:lstStyle/>
          <a:p>
            <a:r>
              <a:rPr lang="en-US" sz="2400" dirty="0"/>
              <a:t>Projected Water Budget</a:t>
            </a:r>
          </a:p>
          <a:p>
            <a:r>
              <a:rPr lang="en-US" sz="2400" dirty="0"/>
              <a:t>Sustainable Yield</a:t>
            </a:r>
          </a:p>
          <a:p>
            <a:r>
              <a:rPr lang="en-US" sz="2400" dirty="0"/>
              <a:t>Projects &amp; Management Actions</a:t>
            </a:r>
          </a:p>
          <a:p>
            <a:pPr lvl="0"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05719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erAt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" y="-62774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39193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315" y="4023772"/>
            <a:ext cx="9084265" cy="857250"/>
          </a:xfrm>
        </p:spPr>
        <p:txBody>
          <a:bodyPr/>
          <a:lstStyle/>
          <a:p>
            <a:pPr algn="ctr"/>
            <a:r>
              <a:rPr lang="en-US" sz="4000" dirty="0"/>
              <a:t>Outreach &amp; Groundwater Sustainability Workgroup Update</a:t>
            </a:r>
          </a:p>
        </p:txBody>
      </p:sp>
    </p:spTree>
    <p:extLst>
      <p:ext uri="{BB962C8B-B14F-4D97-AF65-F5344CB8AC3E}">
        <p14:creationId xmlns:p14="http://schemas.microsoft.com/office/powerpoint/2010/main" val="11181977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Connected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BD9458A-8DB0-4EE7-BBAC-59D074B9050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4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3E875B-4AB8-4394-A3A6-F4DCFFB7B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1" r="9896" b="31699"/>
          <a:stretch/>
        </p:blipFill>
        <p:spPr>
          <a:xfrm>
            <a:off x="180685" y="1178603"/>
            <a:ext cx="8782630" cy="31838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955AAD5-F3C7-49C8-9700-490409F1A3B9}"/>
              </a:ext>
            </a:extLst>
          </p:cNvPr>
          <p:cNvSpPr/>
          <p:nvPr/>
        </p:nvSpPr>
        <p:spPr>
          <a:xfrm>
            <a:off x="7084070" y="979176"/>
            <a:ext cx="1536055" cy="721497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92922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98758-028B-4CC6-8091-3F0935B9D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4"/>
          <a:stretch/>
        </p:blipFill>
        <p:spPr>
          <a:xfrm>
            <a:off x="2175697" y="1260586"/>
            <a:ext cx="5834506" cy="37813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Workgroup Materials are Posted Regularly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BD9458A-8DB0-4EE7-BBAC-59D074B9050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5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3D1015-4516-43D2-852F-8AE332BCDDB8}"/>
              </a:ext>
            </a:extLst>
          </p:cNvPr>
          <p:cNvSpPr/>
          <p:nvPr/>
        </p:nvSpPr>
        <p:spPr>
          <a:xfrm>
            <a:off x="2045345" y="3703974"/>
            <a:ext cx="3364855" cy="133792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995611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945" y="60401"/>
            <a:ext cx="4185558" cy="857250"/>
          </a:xfrm>
        </p:spPr>
        <p:txBody>
          <a:bodyPr/>
          <a:lstStyle/>
          <a:p>
            <a:r>
              <a:rPr lang="en-US" dirty="0"/>
              <a:t>First Open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15708" y="1280912"/>
            <a:ext cx="6926273" cy="3987832"/>
          </a:xfrm>
        </p:spPr>
        <p:txBody>
          <a:bodyPr/>
          <a:lstStyle/>
          <a:p>
            <a:pPr marL="581025" lvl="1" indent="-34290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kern="1200" dirty="0"/>
              <a:t>The first Public Open House was held on </a:t>
            </a:r>
            <a:r>
              <a:rPr lang="en-US" sz="2000" b="1" kern="1200" dirty="0"/>
              <a:t>August 29</a:t>
            </a:r>
          </a:p>
          <a:p>
            <a:pPr marL="581025" lvl="1" indent="-34290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kern="1200" dirty="0"/>
              <a:t>The event followed an open house format with one outreach station for each GSA</a:t>
            </a:r>
          </a:p>
          <a:p>
            <a:pPr marL="581025" lvl="1" indent="-34290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kern="1200" dirty="0"/>
              <a:t>SGMA background was provided through four stations (Background, Process, Get Involved, Technology)</a:t>
            </a:r>
          </a:p>
          <a:p>
            <a:pPr marL="581025" lvl="1" indent="-34290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000" kern="1200" dirty="0"/>
              <a:t>Future public meetings are anticipated at an approximately quarterly basis</a:t>
            </a:r>
          </a:p>
          <a:p>
            <a:pPr lvl="1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800" b="1" kern="1200" dirty="0"/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12E118C-FB7B-4CF4-8749-92A60E21E56E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6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5D9BE-28A9-4670-8AAE-0CDDB2F3A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3420358"/>
            <a:ext cx="1657350" cy="1657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08628-8644-473A-9FC8-4D86EF9EA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17033" b="945"/>
          <a:stretch/>
        </p:blipFill>
        <p:spPr>
          <a:xfrm>
            <a:off x="174990" y="3414968"/>
            <a:ext cx="1657351" cy="1657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FFFA6-C95D-472E-B179-8051925F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049" y="3409576"/>
            <a:ext cx="1657350" cy="1657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FE9CAF-C042-4A5A-80E5-E8612F0F3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331" y="3398792"/>
            <a:ext cx="1657350" cy="1657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D28BF4-559F-423E-A7A5-892C7B5129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01" y="3404184"/>
            <a:ext cx="1657350" cy="1657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597E23-F538-4BC2-9C63-6C8E039734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0" y="1617478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746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49" y="69027"/>
            <a:ext cx="6080273" cy="857250"/>
          </a:xfrm>
        </p:spPr>
        <p:txBody>
          <a:bodyPr/>
          <a:lstStyle/>
          <a:p>
            <a:r>
              <a:rPr lang="en-US" dirty="0"/>
              <a:t>Open House Outreach Efforts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58273" y="1322727"/>
            <a:ext cx="6798182" cy="3948363"/>
          </a:xfrm>
        </p:spPr>
        <p:txBody>
          <a:bodyPr/>
          <a:lstStyle/>
          <a:p>
            <a:pPr marL="0" lvl="3" indent="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000" b="1" kern="1200" dirty="0">
                <a:solidFill>
                  <a:schemeClr val="accent4"/>
                </a:solidFill>
                <a:latin typeface="+mn-lt"/>
              </a:rPr>
              <a:t>Mailer: </a:t>
            </a:r>
            <a:r>
              <a:rPr lang="en-US" sz="2000" kern="1200" dirty="0">
                <a:latin typeface="+mn-lt"/>
              </a:rPr>
              <a:t>We distributed mailers to 400+ NGOs, local businesses &amp; water suppliers </a:t>
            </a:r>
          </a:p>
          <a:p>
            <a:pPr marL="0" lvl="3" indent="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US" sz="2000" kern="1200" dirty="0">
              <a:latin typeface="+mn-lt"/>
            </a:endParaRPr>
          </a:p>
          <a:p>
            <a:pPr marL="0" lvl="3" indent="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000" b="1" kern="1200" dirty="0">
                <a:solidFill>
                  <a:schemeClr val="accent4"/>
                </a:solidFill>
                <a:latin typeface="+mn-lt"/>
              </a:rPr>
              <a:t>Bilingual Flyer:</a:t>
            </a:r>
            <a:r>
              <a:rPr lang="en-US" sz="2000" kern="1200" dirty="0">
                <a:latin typeface="+mn-lt"/>
              </a:rPr>
              <a:t> A bilingual flyer was emailed to 200+ NGOs, local businesses, and water suppliers. It was also provided to members of the ESJ Board, Advisory Committee, &amp; Groundwater Sustainability Workgroup</a:t>
            </a:r>
            <a:endParaRPr lang="en-US" sz="2000" b="1" kern="1200" dirty="0">
              <a:latin typeface="+mn-lt"/>
            </a:endParaRPr>
          </a:p>
          <a:p>
            <a:pPr lvl="1" indent="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US" sz="2000" kern="1200" dirty="0">
              <a:latin typeface="+mn-lt"/>
            </a:endParaRPr>
          </a:p>
          <a:p>
            <a:pPr marL="0" lvl="1" indent="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000" b="1" kern="1200" dirty="0">
                <a:solidFill>
                  <a:schemeClr val="accent4"/>
                </a:solidFill>
                <a:latin typeface="+mn-lt"/>
              </a:rPr>
              <a:t>Press Release:</a:t>
            </a:r>
            <a:r>
              <a:rPr lang="en-US" sz="2000" kern="12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000" kern="1200" dirty="0">
                <a:latin typeface="+mn-lt"/>
              </a:rPr>
              <a:t>A press release was distributed to local media outlets &amp; organizations with newsletters </a:t>
            </a:r>
          </a:p>
          <a:p>
            <a:pPr marL="342900" lvl="1" indent="-34290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sz="2400" kern="12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E9F285-75E0-4BCC-B15F-F955F220166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7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732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499" y="121926"/>
            <a:ext cx="6340761" cy="857250"/>
          </a:xfrm>
        </p:spPr>
        <p:txBody>
          <a:bodyPr/>
          <a:lstStyle/>
          <a:p>
            <a:r>
              <a:rPr lang="en-US" dirty="0"/>
              <a:t>Watch for Information from Your Local GSA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BD9458A-8DB0-4EE7-BBAC-59D074B9050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8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8AB82-B174-4F70-9A9B-F54198AEB7E6}"/>
              </a:ext>
            </a:extLst>
          </p:cNvPr>
          <p:cNvSpPr txBox="1"/>
          <p:nvPr/>
        </p:nvSpPr>
        <p:spPr>
          <a:xfrm>
            <a:off x="3019829" y="1293475"/>
            <a:ext cx="5822420" cy="36111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3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>
                <a:solidFill>
                  <a:schemeClr val="accent4"/>
                </a:solidFill>
              </a:rPr>
              <a:t>Flyers: </a:t>
            </a:r>
            <a:r>
              <a:rPr lang="en-US" sz="2000" b="0" kern="1200" dirty="0">
                <a:solidFill>
                  <a:schemeClr val="bg1"/>
                </a:solidFill>
              </a:rPr>
              <a:t>Available in English and Spanish</a:t>
            </a: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0" kern="1200" dirty="0">
              <a:solidFill>
                <a:schemeClr val="bg1"/>
              </a:solidFill>
            </a:endParaRP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>
                <a:solidFill>
                  <a:schemeClr val="accent4"/>
                </a:solidFill>
              </a:rPr>
              <a:t>Press Releases: </a:t>
            </a:r>
            <a:r>
              <a:rPr lang="en-US" sz="2000" b="0" kern="1200" dirty="0">
                <a:solidFill>
                  <a:schemeClr val="bg1"/>
                </a:solidFill>
              </a:rPr>
              <a:t>For organizations to include in their newsletters/blogs</a:t>
            </a: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0" kern="1200" dirty="0">
              <a:solidFill>
                <a:schemeClr val="bg1"/>
              </a:solidFill>
            </a:endParaRP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>
                <a:solidFill>
                  <a:schemeClr val="accent4"/>
                </a:solidFill>
              </a:rPr>
              <a:t>Social Media Posts: </a:t>
            </a:r>
            <a:r>
              <a:rPr lang="en-US" sz="2000" b="0" kern="1200" dirty="0">
                <a:solidFill>
                  <a:schemeClr val="bg1"/>
                </a:solidFill>
              </a:rPr>
              <a:t>Facebook posts and Tweets by GSA member agencies 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sz="2000" b="0" kern="1200" dirty="0">
              <a:solidFill>
                <a:schemeClr val="bg1"/>
              </a:solidFill>
            </a:endParaRP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0" kern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56" y="3792424"/>
            <a:ext cx="581698" cy="57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75" y="3809392"/>
            <a:ext cx="582982" cy="57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A92189-D4C7-4F33-A378-DC4E0AEB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3595">
            <a:off x="410937" y="1612427"/>
            <a:ext cx="2237228" cy="289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253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D292EE-2FC9-4BB1-B81B-9991B3A8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7247">
            <a:off x="402727" y="1337288"/>
            <a:ext cx="2509030" cy="21025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885" y="121926"/>
            <a:ext cx="6312196" cy="857250"/>
          </a:xfrm>
        </p:spPr>
        <p:txBody>
          <a:bodyPr/>
          <a:lstStyle/>
          <a:p>
            <a:r>
              <a:rPr lang="en-US" dirty="0"/>
              <a:t>We’re On Facebook!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BD9458A-8DB0-4EE7-BBAC-59D074B9050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9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8AB82-B174-4F70-9A9B-F54198AEB7E6}"/>
              </a:ext>
            </a:extLst>
          </p:cNvPr>
          <p:cNvSpPr txBox="1"/>
          <p:nvPr/>
        </p:nvSpPr>
        <p:spPr>
          <a:xfrm>
            <a:off x="2930053" y="1121730"/>
            <a:ext cx="5822420" cy="36111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50" b="0" dirty="0">
                <a:solidFill>
                  <a:schemeClr val="bg1"/>
                </a:solidFill>
              </a:rPr>
              <a:t>Did you know the Eastern San Joaquin Groundwater Authority is creating a sustainable groundwater management plan? Our first open house was held on August 29 from 6:30–8 p.m. at the Robert J. Cabral Agricultural Center. For more information visit: www.esjgroundwater.org. </a:t>
            </a:r>
            <a:endParaRPr lang="en-US" sz="1450" b="0" kern="1200" dirty="0">
              <a:solidFill>
                <a:schemeClr val="bg1"/>
              </a:solidFill>
            </a:endParaRPr>
          </a:p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0" kern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51" y="2282704"/>
            <a:ext cx="581698" cy="578092"/>
          </a:xfrm>
          <a:prstGeom prst="rect">
            <a:avLst/>
          </a:prstGeom>
        </p:spPr>
      </p:pic>
      <p:pic>
        <p:nvPicPr>
          <p:cNvPr id="1026" name="Picture 2" descr="engaged! (18)">
            <a:extLst>
              <a:ext uri="{FF2B5EF4-FFF2-40B4-BE49-F238E27FC236}">
                <a16:creationId xmlns:a16="http://schemas.microsoft.com/office/drawing/2014/main" id="{C5D9EBBD-98FC-4D19-8C91-B18247E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794">
            <a:off x="2033492" y="2690916"/>
            <a:ext cx="2444513" cy="204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ngaged! (29)">
            <a:extLst>
              <a:ext uri="{FF2B5EF4-FFF2-40B4-BE49-F238E27FC236}">
                <a16:creationId xmlns:a16="http://schemas.microsoft.com/office/drawing/2014/main" id="{C4BD42BE-5B0D-4F45-8ED8-40B2C988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341">
            <a:off x="4793320" y="2806327"/>
            <a:ext cx="2420870" cy="20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D4C05E-2BB6-4308-B8B0-BF0207E0A290}"/>
              </a:ext>
            </a:extLst>
          </p:cNvPr>
          <p:cNvSpPr txBox="1"/>
          <p:nvPr/>
        </p:nvSpPr>
        <p:spPr>
          <a:xfrm>
            <a:off x="3960996" y="477151"/>
            <a:ext cx="5822420" cy="36111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1" indent="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50" b="0" dirty="0">
                <a:solidFill>
                  <a:schemeClr val="bg1"/>
                </a:solidFill>
              </a:rPr>
              <a:t>@</a:t>
            </a:r>
            <a:r>
              <a:rPr lang="en-US" sz="1450" b="0" dirty="0" err="1">
                <a:solidFill>
                  <a:schemeClr val="bg1"/>
                </a:solidFill>
              </a:rPr>
              <a:t>ESJGroundwaterAuthority</a:t>
            </a:r>
            <a:endParaRPr lang="en-US" sz="2000" b="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682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ainMaster">
  <a:themeElements>
    <a:clrScheme name="ESJGWA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D70B3"/>
      </a:accent1>
      <a:accent2>
        <a:srgbClr val="42AAF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3886</TotalTime>
  <Words>885</Words>
  <Application>Microsoft Office PowerPoint</Application>
  <PresentationFormat>On-screen Show (16:9)</PresentationFormat>
  <Paragraphs>143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Aharoni</vt:lpstr>
      <vt:lpstr>Arial</vt:lpstr>
      <vt:lpstr>Arial Narrow</vt:lpstr>
      <vt:lpstr>Arial Rounded MT Bold</vt:lpstr>
      <vt:lpstr>Helvetica Neue</vt:lpstr>
      <vt:lpstr>Helvetica Neue Medium</vt:lpstr>
      <vt:lpstr>MainMaster</vt:lpstr>
      <vt:lpstr>Materials for GSA Outreach September 2018</vt:lpstr>
      <vt:lpstr>GSP Topics &amp; Project Schedule</vt:lpstr>
      <vt:lpstr>Outreach &amp; Groundwater Sustainability Workgroup Update</vt:lpstr>
      <vt:lpstr>Get Connected</vt:lpstr>
      <vt:lpstr>Workgroup Materials are Posted Regularly</vt:lpstr>
      <vt:lpstr>First Open House</vt:lpstr>
      <vt:lpstr>Open House Outreach Efforts</vt:lpstr>
      <vt:lpstr>Watch for Information from Your Local GSA</vt:lpstr>
      <vt:lpstr>We’re On Facebook!</vt:lpstr>
      <vt:lpstr>Groundwater Sustainability Workgroup Update </vt:lpstr>
      <vt:lpstr>Groundwater Sustainability Workgroup: Twelve Key Values</vt:lpstr>
      <vt:lpstr>GSP Update</vt:lpstr>
      <vt:lpstr>Reminder – How do the Pieces Fit Together?</vt:lpstr>
      <vt:lpstr>Reminder: Six Sustainability Indicators to be Addressed</vt:lpstr>
      <vt:lpstr>Where are we now?</vt:lpstr>
      <vt:lpstr>Major Plan Focus Areas</vt:lpstr>
      <vt:lpstr>Threshold Development</vt:lpstr>
      <vt:lpstr>Preliminary Monitoring Well Selection</vt:lpstr>
      <vt:lpstr>Hydrogeologic Conceptual Model Overview</vt:lpstr>
      <vt:lpstr>HCM Development – Basic Process </vt:lpstr>
      <vt:lpstr>Example HCM Cross-Section  </vt:lpstr>
      <vt:lpstr>5 Preliminary HCM Cross-Sections Will be Developed for the Subbasin</vt:lpstr>
      <vt:lpstr>GSP Includes a Plan to Fill Data Gaps</vt:lpstr>
      <vt:lpstr>DWR Technical Support Services Update</vt:lpstr>
      <vt:lpstr>Technical Support Services Funding Update</vt:lpstr>
      <vt:lpstr>Next Up…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</dc:creator>
  <cp:lastModifiedBy>Valdez, Romar</cp:lastModifiedBy>
  <cp:revision>274</cp:revision>
  <dcterms:modified xsi:type="dcterms:W3CDTF">2018-10-05T22:13:16Z</dcterms:modified>
</cp:coreProperties>
</file>