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2"/>
  </p:notesMasterIdLst>
  <p:sldIdLst>
    <p:sldId id="1128" r:id="rId2"/>
    <p:sldId id="781" r:id="rId3"/>
    <p:sldId id="782" r:id="rId4"/>
    <p:sldId id="1145" r:id="rId5"/>
    <p:sldId id="1076" r:id="rId6"/>
    <p:sldId id="946" r:id="rId7"/>
    <p:sldId id="501" r:id="rId8"/>
    <p:sldId id="1146" r:id="rId9"/>
    <p:sldId id="1236" r:id="rId10"/>
    <p:sldId id="1202" r:id="rId11"/>
    <p:sldId id="1232" r:id="rId12"/>
    <p:sldId id="1020" r:id="rId13"/>
    <p:sldId id="1235" r:id="rId14"/>
    <p:sldId id="1221" r:id="rId15"/>
    <p:sldId id="1238" r:id="rId16"/>
    <p:sldId id="1237" r:id="rId17"/>
    <p:sldId id="1234" r:id="rId18"/>
    <p:sldId id="600" r:id="rId19"/>
    <p:sldId id="1156" r:id="rId20"/>
    <p:sldId id="1151" r:id="rId21"/>
  </p:sldIdLst>
  <p:sldSz cx="9144000" cy="5143500" type="screen16x9"/>
  <p:notesSz cx="7010400" cy="92964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>
      <p:ext uri="{19B8F6BF-5375-455C-9EA6-DF929625EA0E}">
        <p15:presenceInfo xmlns:p15="http://schemas.microsoft.com/office/powerpoint/2012/main" userId="9b7eb6e1897564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912"/>
    <a:srgbClr val="C0C0C0"/>
    <a:srgbClr val="00446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24" autoAdjust="0"/>
    <p:restoredTop sz="89210" autoAdjust="0"/>
  </p:normalViewPr>
  <p:slideViewPr>
    <p:cSldViewPr snapToGrid="0" snapToObjects="1">
      <p:cViewPr varScale="1">
        <p:scale>
          <a:sx n="82" d="100"/>
          <a:sy n="82" d="100"/>
        </p:scale>
        <p:origin x="90" y="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34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2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77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99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94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4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96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1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6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4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6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2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5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January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996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64A3B5-D391-4970-AA38-02D27BB390D4}"/>
              </a:ext>
            </a:extLst>
          </p:cNvPr>
          <p:cNvSpPr/>
          <p:nvPr/>
        </p:nvSpPr>
        <p:spPr>
          <a:xfrm>
            <a:off x="741406" y="1146707"/>
            <a:ext cx="7315200" cy="390755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2630B1-BE44-4C57-9ECC-9337A71C7F99}"/>
              </a:ext>
            </a:extLst>
          </p:cNvPr>
          <p:cNvGrpSpPr/>
          <p:nvPr/>
        </p:nvGrpSpPr>
        <p:grpSpPr>
          <a:xfrm>
            <a:off x="2384912" y="1772605"/>
            <a:ext cx="5088020" cy="1303344"/>
            <a:chOff x="2350225" y="2056621"/>
            <a:chExt cx="5088019" cy="129791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6484CD-748E-4941-9E8E-EB67E5707CDA}"/>
                </a:ext>
              </a:extLst>
            </p:cNvPr>
            <p:cNvSpPr/>
            <p:nvPr/>
          </p:nvSpPr>
          <p:spPr>
            <a:xfrm>
              <a:off x="2350225" y="2059259"/>
              <a:ext cx="3119871" cy="12952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  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F87A43-6A55-4654-BBBD-BEFC09D92475}"/>
                </a:ext>
              </a:extLst>
            </p:cNvPr>
            <p:cNvSpPr/>
            <p:nvPr/>
          </p:nvSpPr>
          <p:spPr>
            <a:xfrm>
              <a:off x="5470096" y="2056621"/>
              <a:ext cx="1968148" cy="1296563"/>
            </a:xfrm>
            <a:prstGeom prst="rect">
              <a:avLst/>
            </a:prstGeom>
            <a:gradFill>
              <a:gsLst>
                <a:gs pos="5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+mj-lt"/>
                </a:rPr>
                <a:t>Surface Water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3CE6532-A8DC-46DA-A5C7-763B0C431E02}"/>
              </a:ext>
            </a:extLst>
          </p:cNvPr>
          <p:cNvSpPr/>
          <p:nvPr/>
        </p:nvSpPr>
        <p:spPr>
          <a:xfrm>
            <a:off x="2373090" y="1785325"/>
            <a:ext cx="942749" cy="1293262"/>
          </a:xfrm>
          <a:prstGeom prst="rect">
            <a:avLst/>
          </a:prstGeom>
          <a:pattFill prst="ltHorz">
            <a:fgClr>
              <a:schemeClr val="accent5">
                <a:lumMod val="7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0F835F-4F60-4360-BF59-B938D58520D0}"/>
              </a:ext>
            </a:extLst>
          </p:cNvPr>
          <p:cNvSpPr/>
          <p:nvPr/>
        </p:nvSpPr>
        <p:spPr>
          <a:xfrm>
            <a:off x="0" y="0"/>
            <a:ext cx="2545492" cy="1097280"/>
          </a:xfrm>
          <a:prstGeom prst="rect">
            <a:avLst/>
          </a:prstGeom>
          <a:solidFill>
            <a:srgbClr val="00446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10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6E86C52-44EC-4592-BEC4-E50315B6284F}"/>
              </a:ext>
            </a:extLst>
          </p:cNvPr>
          <p:cNvSpPr txBox="1">
            <a:spLocks/>
          </p:cNvSpPr>
          <p:nvPr/>
        </p:nvSpPr>
        <p:spPr>
          <a:xfrm>
            <a:off x="259493" y="97232"/>
            <a:ext cx="6079524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sz="3400" dirty="0"/>
              <a:t>Projects and Management Actions Will Be Used to Meet Overdraft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A056E2-3D3A-4FB4-81DC-C29E9F4D213D}"/>
              </a:ext>
            </a:extLst>
          </p:cNvPr>
          <p:cNvGrpSpPr/>
          <p:nvPr/>
        </p:nvGrpSpPr>
        <p:grpSpPr>
          <a:xfrm>
            <a:off x="3079224" y="3457762"/>
            <a:ext cx="4393708" cy="1297911"/>
            <a:chOff x="3044536" y="4328766"/>
            <a:chExt cx="4393708" cy="129791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CF93F0-C601-4CE1-932C-DB4E54631D01}"/>
                </a:ext>
              </a:extLst>
            </p:cNvPr>
            <p:cNvSpPr/>
            <p:nvPr/>
          </p:nvSpPr>
          <p:spPr>
            <a:xfrm>
              <a:off x="3044536" y="4331404"/>
              <a:ext cx="2425560" cy="12952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6E5632-D4EE-438C-9654-B8D5B9316588}"/>
                </a:ext>
              </a:extLst>
            </p:cNvPr>
            <p:cNvSpPr/>
            <p:nvPr/>
          </p:nvSpPr>
          <p:spPr>
            <a:xfrm>
              <a:off x="5470096" y="4328766"/>
              <a:ext cx="1968148" cy="1296563"/>
            </a:xfrm>
            <a:prstGeom prst="rect">
              <a:avLst/>
            </a:prstGeom>
            <a:gradFill>
              <a:gsLst>
                <a:gs pos="5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+mj-lt"/>
                </a:rPr>
                <a:t>Surface Water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C33298E-93E0-436F-A485-DC4A977F29F4}"/>
              </a:ext>
            </a:extLst>
          </p:cNvPr>
          <p:cNvSpPr/>
          <p:nvPr/>
        </p:nvSpPr>
        <p:spPr>
          <a:xfrm>
            <a:off x="2384912" y="3487511"/>
            <a:ext cx="964476" cy="1295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7107D9-5532-4B68-B602-D65794B54424}"/>
              </a:ext>
            </a:extLst>
          </p:cNvPr>
          <p:cNvSpPr/>
          <p:nvPr/>
        </p:nvSpPr>
        <p:spPr>
          <a:xfrm>
            <a:off x="2384913" y="3487511"/>
            <a:ext cx="964475" cy="127782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C79EEF-1FCB-4F27-BF85-FF5332FBAE13}"/>
              </a:ext>
            </a:extLst>
          </p:cNvPr>
          <p:cNvSpPr txBox="1"/>
          <p:nvPr/>
        </p:nvSpPr>
        <p:spPr>
          <a:xfrm>
            <a:off x="2325909" y="3921377"/>
            <a:ext cx="104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Projects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F700E6-3EBB-4EF1-93B1-F2C09B33B311}"/>
              </a:ext>
            </a:extLst>
          </p:cNvPr>
          <p:cNvSpPr txBox="1"/>
          <p:nvPr/>
        </p:nvSpPr>
        <p:spPr>
          <a:xfrm>
            <a:off x="3549467" y="2254323"/>
            <a:ext cx="17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Groundwater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155A4-0C17-4614-886A-5DE3D6580AE8}"/>
              </a:ext>
            </a:extLst>
          </p:cNvPr>
          <p:cNvSpPr txBox="1"/>
          <p:nvPr/>
        </p:nvSpPr>
        <p:spPr>
          <a:xfrm>
            <a:off x="626778" y="2085294"/>
            <a:ext cx="151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Projected Condition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8975C2-376B-4ABB-8EEA-CA553262FF51}"/>
              </a:ext>
            </a:extLst>
          </p:cNvPr>
          <p:cNvSpPr txBox="1"/>
          <p:nvPr/>
        </p:nvSpPr>
        <p:spPr>
          <a:xfrm>
            <a:off x="833668" y="3688788"/>
            <a:ext cx="151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+mj-lt"/>
              </a:rPr>
              <a:t>Sustainable Condition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02ED38-4990-411A-B2A6-4E06FB7732EF}"/>
              </a:ext>
            </a:extLst>
          </p:cNvPr>
          <p:cNvSpPr txBox="1"/>
          <p:nvPr/>
        </p:nvSpPr>
        <p:spPr>
          <a:xfrm>
            <a:off x="2141341" y="1134350"/>
            <a:ext cx="561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Total Water Use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98E06F-BC02-428C-B2D8-615C8B484F0C}"/>
              </a:ext>
            </a:extLst>
          </p:cNvPr>
          <p:cNvSpPr txBox="1"/>
          <p:nvPr/>
        </p:nvSpPr>
        <p:spPr>
          <a:xfrm>
            <a:off x="3622970" y="3664021"/>
            <a:ext cx="176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Sustainable Groundwater Yield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2126B7-B57E-4B37-A810-92DD6728438D}"/>
              </a:ext>
            </a:extLst>
          </p:cNvPr>
          <p:cNvCxnSpPr>
            <a:cxnSpLocks/>
          </p:cNvCxnSpPr>
          <p:nvPr/>
        </p:nvCxnSpPr>
        <p:spPr>
          <a:xfrm>
            <a:off x="2384912" y="1558944"/>
            <a:ext cx="510173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071BE3-7BAD-4B5F-805B-DEAB78853A98}"/>
              </a:ext>
            </a:extLst>
          </p:cNvPr>
          <p:cNvCxnSpPr/>
          <p:nvPr/>
        </p:nvCxnSpPr>
        <p:spPr>
          <a:xfrm>
            <a:off x="7476490" y="1561141"/>
            <a:ext cx="0" cy="14216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D3ACAC-6D86-4A78-8FFD-AE6AC2BA35D5}"/>
              </a:ext>
            </a:extLst>
          </p:cNvPr>
          <p:cNvCxnSpPr/>
          <p:nvPr/>
        </p:nvCxnSpPr>
        <p:spPr>
          <a:xfrm>
            <a:off x="2376896" y="1548784"/>
            <a:ext cx="0" cy="14216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039462D-335B-47E7-8E35-B4EE0E9B542D}"/>
              </a:ext>
            </a:extLst>
          </p:cNvPr>
          <p:cNvSpPr txBox="1"/>
          <p:nvPr/>
        </p:nvSpPr>
        <p:spPr>
          <a:xfrm>
            <a:off x="2433637" y="2077632"/>
            <a:ext cx="83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OVER-DRAFT</a:t>
            </a:r>
          </a:p>
        </p:txBody>
      </p:sp>
    </p:spTree>
    <p:extLst>
      <p:ext uri="{BB962C8B-B14F-4D97-AF65-F5344CB8AC3E}">
        <p14:creationId xmlns:p14="http://schemas.microsoft.com/office/powerpoint/2010/main" val="23140202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348975-233D-425B-8B1C-4896EA95BD86}"/>
              </a:ext>
            </a:extLst>
          </p:cNvPr>
          <p:cNvSpPr/>
          <p:nvPr/>
        </p:nvSpPr>
        <p:spPr>
          <a:xfrm>
            <a:off x="137932" y="1391685"/>
            <a:ext cx="8868137" cy="307683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E2A96AC-03FA-43C4-8D2E-50D642938DAA}"/>
              </a:ext>
            </a:extLst>
          </p:cNvPr>
          <p:cNvSpPr/>
          <p:nvPr/>
        </p:nvSpPr>
        <p:spPr>
          <a:xfrm>
            <a:off x="2748766" y="2762625"/>
            <a:ext cx="539010" cy="518482"/>
          </a:xfrm>
          <a:prstGeom prst="rightArrow">
            <a:avLst/>
          </a:prstGeom>
          <a:solidFill>
            <a:schemeClr val="bg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6A3C56-2A3E-49B3-9ECD-E3E6FF0BDAD6}"/>
              </a:ext>
            </a:extLst>
          </p:cNvPr>
          <p:cNvSpPr/>
          <p:nvPr/>
        </p:nvSpPr>
        <p:spPr>
          <a:xfrm>
            <a:off x="3463578" y="2436477"/>
            <a:ext cx="2204087" cy="119390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A117D-0514-44E3-8336-F59A5F3D36BD}"/>
              </a:ext>
            </a:extLst>
          </p:cNvPr>
          <p:cNvSpPr/>
          <p:nvPr/>
        </p:nvSpPr>
        <p:spPr>
          <a:xfrm>
            <a:off x="423074" y="2436477"/>
            <a:ext cx="2171845" cy="11939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6E86C52-44EC-4592-BEC4-E50315B6284F}"/>
              </a:ext>
            </a:extLst>
          </p:cNvPr>
          <p:cNvSpPr txBox="1">
            <a:spLocks/>
          </p:cNvSpPr>
          <p:nvPr/>
        </p:nvSpPr>
        <p:spPr>
          <a:xfrm>
            <a:off x="2001795" y="101600"/>
            <a:ext cx="5314560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Pathway to Project Implementation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3F430CF8-B31A-44D9-9C6C-B7ABBEA81127}"/>
              </a:ext>
            </a:extLst>
          </p:cNvPr>
          <p:cNvSpPr txBox="1">
            <a:spLocks/>
          </p:cNvSpPr>
          <p:nvPr/>
        </p:nvSpPr>
        <p:spPr>
          <a:xfrm>
            <a:off x="216346" y="2526198"/>
            <a:ext cx="3210932" cy="1415211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Regional-scale</a:t>
            </a:r>
          </a:p>
          <a:p>
            <a:pPr lvl="1">
              <a:spcBef>
                <a:spcPts val="0"/>
              </a:spcBef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Subregional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-scale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GSA-scale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D79CF2CC-0670-402F-A334-C3F3FD97567B}"/>
              </a:ext>
            </a:extLst>
          </p:cNvPr>
          <p:cNvSpPr txBox="1">
            <a:spLocks/>
          </p:cNvSpPr>
          <p:nvPr/>
        </p:nvSpPr>
        <p:spPr>
          <a:xfrm>
            <a:off x="3306844" y="2526198"/>
            <a:ext cx="2330238" cy="1415211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Regional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GSA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17A65318-C32F-4BFA-B0BA-DECF8B7957DD}"/>
              </a:ext>
            </a:extLst>
          </p:cNvPr>
          <p:cNvSpPr txBox="1">
            <a:spLocks/>
          </p:cNvSpPr>
          <p:nvPr/>
        </p:nvSpPr>
        <p:spPr>
          <a:xfrm>
            <a:off x="162645" y="1987446"/>
            <a:ext cx="4026296" cy="1415211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1. Approach</a:t>
            </a: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0ED4FF32-3653-4A23-A9BE-6D50E765F684}"/>
              </a:ext>
            </a:extLst>
          </p:cNvPr>
          <p:cNvSpPr txBox="1">
            <a:spLocks/>
          </p:cNvSpPr>
          <p:nvPr/>
        </p:nvSpPr>
        <p:spPr>
          <a:xfrm>
            <a:off x="3238540" y="1987446"/>
            <a:ext cx="2787293" cy="1415211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2. Funding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3E40F00A-6DCD-4D18-935F-41678CF72059}"/>
              </a:ext>
            </a:extLst>
          </p:cNvPr>
          <p:cNvSpPr txBox="1">
            <a:spLocks/>
          </p:cNvSpPr>
          <p:nvPr/>
        </p:nvSpPr>
        <p:spPr>
          <a:xfrm>
            <a:off x="6296875" y="1987446"/>
            <a:ext cx="2511104" cy="1415211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3. Implementation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69A8AEDE-0DD1-49AA-9C1A-651CD3F528BD}"/>
              </a:ext>
            </a:extLst>
          </p:cNvPr>
          <p:cNvSpPr/>
          <p:nvPr/>
        </p:nvSpPr>
        <p:spPr>
          <a:xfrm>
            <a:off x="256744" y="2482373"/>
            <a:ext cx="392824" cy="359538"/>
          </a:xfrm>
          <a:prstGeom prst="star5">
            <a:avLst/>
          </a:prstGeom>
          <a:solidFill>
            <a:schemeClr val="accent4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00DE8B-0A9A-490A-A715-1EA9FB6DCF52}"/>
              </a:ext>
            </a:extLst>
          </p:cNvPr>
          <p:cNvSpPr/>
          <p:nvPr/>
        </p:nvSpPr>
        <p:spPr>
          <a:xfrm>
            <a:off x="6549472" y="2452085"/>
            <a:ext cx="2215504" cy="116268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EAB35461-BF72-4E02-95F2-EDF32BD43529}"/>
              </a:ext>
            </a:extLst>
          </p:cNvPr>
          <p:cNvSpPr txBox="1">
            <a:spLocks/>
          </p:cNvSpPr>
          <p:nvPr/>
        </p:nvSpPr>
        <p:spPr>
          <a:xfrm>
            <a:off x="6414010" y="2526198"/>
            <a:ext cx="2276834" cy="1415211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Regional JPA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Subregion GSAs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A363DE7-1F60-4AA5-A6F7-DD29AB0D613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11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FE5FA6B-7FC2-4C11-92AD-97ACF4FA9047}"/>
              </a:ext>
            </a:extLst>
          </p:cNvPr>
          <p:cNvSpPr/>
          <p:nvPr/>
        </p:nvSpPr>
        <p:spPr>
          <a:xfrm>
            <a:off x="5826655" y="2762625"/>
            <a:ext cx="539010" cy="518482"/>
          </a:xfrm>
          <a:prstGeom prst="rightArrow">
            <a:avLst/>
          </a:prstGeom>
          <a:solidFill>
            <a:schemeClr val="bg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000831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Project Assessment</a:t>
            </a:r>
          </a:p>
        </p:txBody>
      </p:sp>
    </p:spTree>
    <p:extLst>
      <p:ext uri="{BB962C8B-B14F-4D97-AF65-F5344CB8AC3E}">
        <p14:creationId xmlns:p14="http://schemas.microsoft.com/office/powerpoint/2010/main" val="37014763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4624098" cy="857250"/>
          </a:xfrm>
        </p:spPr>
        <p:txBody>
          <a:bodyPr/>
          <a:lstStyle/>
          <a:p>
            <a:r>
              <a:rPr lang="en-US" dirty="0"/>
              <a:t>Project Assessment Process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13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7" y="1293475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80F2AC4-B181-4406-9D96-A8FC94A253E8}"/>
              </a:ext>
            </a:extLst>
          </p:cNvPr>
          <p:cNvSpPr txBox="1">
            <a:spLocks/>
          </p:cNvSpPr>
          <p:nvPr/>
        </p:nvSpPr>
        <p:spPr>
          <a:xfrm>
            <a:off x="1351043" y="1396919"/>
            <a:ext cx="7792957" cy="320303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Advisory Committee developed and ranked a series of 6 assessment criteria</a:t>
            </a:r>
            <a:b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Projects were scored against each criterion</a:t>
            </a: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Each GSA was met with individually to confirm project details and review scoring process</a:t>
            </a:r>
          </a:p>
        </p:txBody>
      </p:sp>
    </p:spTree>
    <p:extLst>
      <p:ext uri="{BB962C8B-B14F-4D97-AF65-F5344CB8AC3E}">
        <p14:creationId xmlns:p14="http://schemas.microsoft.com/office/powerpoint/2010/main" val="5275764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14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3F430CF8-B31A-44D9-9C6C-B7ABBEA81127}"/>
              </a:ext>
            </a:extLst>
          </p:cNvPr>
          <p:cNvSpPr txBox="1">
            <a:spLocks/>
          </p:cNvSpPr>
          <p:nvPr/>
        </p:nvSpPr>
        <p:spPr>
          <a:xfrm>
            <a:off x="1339467" y="1199285"/>
            <a:ext cx="6977881" cy="320303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lvl="1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Implementability</a:t>
            </a: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Location / Proximity to Area of Overdraft</a:t>
            </a: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Cost per Volume Water Savings</a:t>
            </a: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Benefit / Impact</a:t>
            </a: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Disadvantaged Community Benefit</a:t>
            </a: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Water Quality Impact (Positive or Negative)</a:t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C506AC-83AE-456E-B59F-5BB74318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693" y="64963"/>
            <a:ext cx="6018368" cy="857250"/>
          </a:xfrm>
        </p:spPr>
        <p:txBody>
          <a:bodyPr/>
          <a:lstStyle/>
          <a:p>
            <a:r>
              <a:rPr lang="en-US" dirty="0"/>
              <a:t>Assessment Criteria</a:t>
            </a:r>
          </a:p>
        </p:txBody>
      </p:sp>
    </p:spTree>
    <p:extLst>
      <p:ext uri="{BB962C8B-B14F-4D97-AF65-F5344CB8AC3E}">
        <p14:creationId xmlns:p14="http://schemas.microsoft.com/office/powerpoint/2010/main" val="11666731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Project Portfolios</a:t>
            </a:r>
          </a:p>
        </p:txBody>
      </p:sp>
    </p:spTree>
    <p:extLst>
      <p:ext uri="{BB962C8B-B14F-4D97-AF65-F5344CB8AC3E}">
        <p14:creationId xmlns:p14="http://schemas.microsoft.com/office/powerpoint/2010/main" val="35962585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4624098" cy="857250"/>
          </a:xfrm>
        </p:spPr>
        <p:txBody>
          <a:bodyPr/>
          <a:lstStyle/>
          <a:p>
            <a:r>
              <a:rPr lang="en-US" dirty="0"/>
              <a:t>Project Portfolio Development Process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16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7" y="1293475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80F2AC4-B181-4406-9D96-A8FC94A253E8}"/>
              </a:ext>
            </a:extLst>
          </p:cNvPr>
          <p:cNvSpPr txBox="1">
            <a:spLocks/>
          </p:cNvSpPr>
          <p:nvPr/>
        </p:nvSpPr>
        <p:spPr>
          <a:xfrm>
            <a:off x="1351043" y="1396919"/>
            <a:ext cx="6977881" cy="320303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850231" lvl="5" indent="-7429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Workshop was held to identify basin priorities   </a:t>
            </a: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Feedback was used to identify 9 portfolio themes to meet the needs of the basin</a:t>
            </a:r>
          </a:p>
          <a:p>
            <a:pPr marL="1850231" lvl="5" indent="-7429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Projects were evaluated and compared</a:t>
            </a:r>
          </a:p>
          <a:p>
            <a:pPr marL="1107281" lvl="5" indent="0"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07281" lvl="5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Next Steps:</a:t>
            </a:r>
          </a:p>
          <a:p>
            <a:pPr marL="1850231" lvl="5" indent="-742950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Refine/optimize selected portfolios</a:t>
            </a:r>
          </a:p>
          <a:p>
            <a:pPr marL="1850231" lvl="5" indent="-742950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Address undesirable results through GSA-scale projects</a:t>
            </a:r>
          </a:p>
        </p:txBody>
      </p:sp>
    </p:spTree>
    <p:extLst>
      <p:ext uri="{BB962C8B-B14F-4D97-AF65-F5344CB8AC3E}">
        <p14:creationId xmlns:p14="http://schemas.microsoft.com/office/powerpoint/2010/main" val="6275753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8CAD-9EB3-4780-B41E-8236D07E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Project 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72788-4075-4998-B890-57C6B3C8EA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734184"/>
          </a:xfrm>
        </p:spPr>
        <p:txBody>
          <a:bodyPr numCol="1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Preliminary portfolios are being developed to package projects most in line with these criteria:</a:t>
            </a:r>
            <a:br>
              <a:rPr lang="en-US" sz="2000" dirty="0"/>
            </a:b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5FB4E38-3C23-4C70-A2ED-7C72F04B966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75D5E-7141-43D1-809F-A8563A9E5BE6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BB552-A25E-4576-AC35-3F1C1AE6CB30}"/>
              </a:ext>
            </a:extLst>
          </p:cNvPr>
          <p:cNvSpPr/>
          <p:nvPr/>
        </p:nvSpPr>
        <p:spPr>
          <a:xfrm>
            <a:off x="5571892" y="2379510"/>
            <a:ext cx="31322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Impact on Cone of Depression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Fast Implementation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Small-Volume Projects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Large-Volume Projects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0F4E1-0174-4E99-ACDF-E6ADCE1CD741}"/>
              </a:ext>
            </a:extLst>
          </p:cNvPr>
          <p:cNvSpPr/>
          <p:nvPr/>
        </p:nvSpPr>
        <p:spPr>
          <a:xfrm>
            <a:off x="2323944" y="2379510"/>
            <a:ext cx="31322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Cost-Effectiveness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Regional Diversity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Minimized Infrastructure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Environmental Benefit</a:t>
            </a:r>
          </a:p>
          <a:p>
            <a:pPr marL="342900" marR="0" lvl="0" indent="-342900" algn="l" defTabSz="309563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DAC Benefit</a:t>
            </a:r>
          </a:p>
        </p:txBody>
      </p:sp>
    </p:spTree>
    <p:extLst>
      <p:ext uri="{BB962C8B-B14F-4D97-AF65-F5344CB8AC3E}">
        <p14:creationId xmlns:p14="http://schemas.microsoft.com/office/powerpoint/2010/main" val="9459788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Monitoring Network and TSS Wells</a:t>
            </a:r>
          </a:p>
        </p:txBody>
      </p:sp>
    </p:spTree>
    <p:extLst>
      <p:ext uri="{BB962C8B-B14F-4D97-AF65-F5344CB8AC3E}">
        <p14:creationId xmlns:p14="http://schemas.microsoft.com/office/powerpoint/2010/main" val="16420741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8EA0-9EF4-45FB-9EA6-354C0D80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121926"/>
            <a:ext cx="5962651" cy="857250"/>
          </a:xfrm>
        </p:spPr>
        <p:txBody>
          <a:bodyPr/>
          <a:lstStyle/>
          <a:p>
            <a:r>
              <a:rPr lang="en-US" dirty="0"/>
              <a:t>Technical Support Services (TSS) Funding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D3D9-4C21-4E5A-B80D-2CB7DBED03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i="1" dirty="0"/>
              <a:t>Review: </a:t>
            </a:r>
            <a:r>
              <a:rPr lang="en-US" dirty="0"/>
              <a:t>DWR’s Technical Support Services provides funding to construct monitoring wells in areas where data gaps exist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At the November meeting, the GWA Board voted to authorize the Basin Coordinator to submit the TSS application with the 3 identified monitoring well locations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19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234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FF033-BA0D-4E47-BFBA-6AF1F6E3C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8" y="1264879"/>
            <a:ext cx="8741364" cy="37566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25" y="121926"/>
            <a:ext cx="5956155" cy="857250"/>
          </a:xfrm>
        </p:spPr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A390AB-87E4-4924-BE55-38F53BE4CEDC}"/>
              </a:ext>
            </a:extLst>
          </p:cNvPr>
          <p:cNvSpPr/>
          <p:nvPr/>
        </p:nvSpPr>
        <p:spPr>
          <a:xfrm>
            <a:off x="5242560" y="1598175"/>
            <a:ext cx="3526971" cy="612934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  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  GSP Finalization Elements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4CC61D-2039-4DDC-816B-F100299CE4E5}"/>
              </a:ext>
            </a:extLst>
          </p:cNvPr>
          <p:cNvSpPr/>
          <p:nvPr/>
        </p:nvSpPr>
        <p:spPr>
          <a:xfrm>
            <a:off x="5415861" y="1710088"/>
            <a:ext cx="230777" cy="161109"/>
          </a:xfrm>
          <a:prstGeom prst="rect">
            <a:avLst/>
          </a:prstGeom>
          <a:solidFill>
            <a:srgbClr val="AE591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061AA-07D5-48B2-A92D-7109EA58FD0E}"/>
              </a:ext>
            </a:extLst>
          </p:cNvPr>
          <p:cNvSpPr/>
          <p:nvPr/>
        </p:nvSpPr>
        <p:spPr>
          <a:xfrm>
            <a:off x="5415861" y="1954809"/>
            <a:ext cx="230777" cy="1611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253600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D9AE5E-C48D-49C3-B1DE-1167F64D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4064"/>
            <a:ext cx="4311523" cy="857250"/>
          </a:xfrm>
        </p:spPr>
        <p:txBody>
          <a:bodyPr/>
          <a:lstStyle/>
          <a:p>
            <a:r>
              <a:rPr lang="en-US" dirty="0"/>
              <a:t>3 Locations Identified for TSS Wells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54C1D8-E623-49C0-B4AC-43AE219D80FE}"/>
              </a:ext>
            </a:extLst>
          </p:cNvPr>
          <p:cNvSpPr txBox="1">
            <a:spLocks/>
          </p:cNvSpPr>
          <p:nvPr/>
        </p:nvSpPr>
        <p:spPr>
          <a:xfrm>
            <a:off x="5572092" y="1457845"/>
            <a:ext cx="3380671" cy="4056713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These locations were recommended based on their ability to assess sustainability and support future projects</a:t>
            </a:r>
          </a:p>
          <a:p>
            <a:pPr marL="0" indent="0">
              <a:spcBef>
                <a:spcPts val="600"/>
              </a:spcBef>
              <a:buNone/>
            </a:pPr>
            <a:endParaRPr lang="en-US" sz="3000" b="1" dirty="0">
              <a:solidFill>
                <a:srgbClr val="000000"/>
              </a:solidFill>
              <a:latin typeface="Helvetica Neue"/>
            </a:endParaRPr>
          </a:p>
          <a:p>
            <a:pPr lvl="1" hangingPunct="1">
              <a:spcBef>
                <a:spcPts val="600"/>
              </a:spcBef>
            </a:pPr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97693825-1F80-4BC1-855F-9DB9959259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2495"/>
            <a:ext cx="5396375" cy="3491772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00C2618-5103-40E9-88C3-5020B6CA6A74}"/>
              </a:ext>
            </a:extLst>
          </p:cNvPr>
          <p:cNvSpPr/>
          <p:nvPr/>
        </p:nvSpPr>
        <p:spPr>
          <a:xfrm>
            <a:off x="1879600" y="1822450"/>
            <a:ext cx="273050" cy="273050"/>
          </a:xfrm>
          <a:prstGeom prst="ellipse">
            <a:avLst/>
          </a:prstGeom>
          <a:noFill/>
          <a:ln w="38100" cap="flat">
            <a:solidFill>
              <a:srgbClr val="AE591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A0AE13-5098-4B89-B82B-4322CFB83B2A}"/>
              </a:ext>
            </a:extLst>
          </p:cNvPr>
          <p:cNvSpPr/>
          <p:nvPr/>
        </p:nvSpPr>
        <p:spPr>
          <a:xfrm>
            <a:off x="3082781" y="3016717"/>
            <a:ext cx="273050" cy="273050"/>
          </a:xfrm>
          <a:prstGeom prst="ellipse">
            <a:avLst/>
          </a:prstGeom>
          <a:noFill/>
          <a:ln w="38100" cap="flat">
            <a:solidFill>
              <a:srgbClr val="AE591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F9DBAF-F344-42CE-92A3-B1F42021D51F}"/>
              </a:ext>
            </a:extLst>
          </p:cNvPr>
          <p:cNvSpPr/>
          <p:nvPr/>
        </p:nvSpPr>
        <p:spPr>
          <a:xfrm>
            <a:off x="2011884" y="2743667"/>
            <a:ext cx="273050" cy="273050"/>
          </a:xfrm>
          <a:prstGeom prst="ellipse">
            <a:avLst/>
          </a:prstGeom>
          <a:noFill/>
          <a:ln w="38100" cap="flat">
            <a:solidFill>
              <a:srgbClr val="AE591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D13E4F-0C1A-425A-9308-4C64913CFE09}"/>
              </a:ext>
            </a:extLst>
          </p:cNvPr>
          <p:cNvGrpSpPr/>
          <p:nvPr/>
        </p:nvGrpSpPr>
        <p:grpSpPr>
          <a:xfrm>
            <a:off x="2152650" y="1556404"/>
            <a:ext cx="2348545" cy="987504"/>
            <a:chOff x="2152650" y="1556404"/>
            <a:chExt cx="2348545" cy="9875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08E69A-583E-4140-B30C-84D5D55339E9}"/>
                </a:ext>
              </a:extLst>
            </p:cNvPr>
            <p:cNvSpPr txBox="1"/>
            <p:nvPr/>
          </p:nvSpPr>
          <p:spPr>
            <a:xfrm>
              <a:off x="2434833" y="1556404"/>
              <a:ext cx="2066362" cy="987504"/>
            </a:xfrm>
            <a:prstGeom prst="roundRect">
              <a:avLst/>
            </a:prstGeom>
            <a:ln>
              <a:solidFill>
                <a:srgbClr val="AE591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0" rIns="5080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Dry Creek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Surface water interaction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Potential GDEs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Cosumnes Subbasin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Low GW levels</a:t>
              </a:r>
              <a:endPara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D66880C-A303-4FA8-85BA-C56B6FF9DC75}"/>
                </a:ext>
              </a:extLst>
            </p:cNvPr>
            <p:cNvCxnSpPr>
              <a:stCxn id="2" idx="6"/>
              <a:endCxn id="3" idx="1"/>
            </p:cNvCxnSpPr>
            <p:nvPr/>
          </p:nvCxnSpPr>
          <p:spPr>
            <a:xfrm>
              <a:off x="2152650" y="1958975"/>
              <a:ext cx="282183" cy="91181"/>
            </a:xfrm>
            <a:prstGeom prst="line">
              <a:avLst/>
            </a:prstGeom>
            <a:noFill/>
            <a:ln w="25400" cap="flat">
              <a:solidFill>
                <a:srgbClr val="AE591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5A55E2-9110-465C-A014-FDC2E6EC95BB}"/>
              </a:ext>
            </a:extLst>
          </p:cNvPr>
          <p:cNvGrpSpPr/>
          <p:nvPr/>
        </p:nvGrpSpPr>
        <p:grpSpPr>
          <a:xfrm>
            <a:off x="245559" y="2880192"/>
            <a:ext cx="2066362" cy="867509"/>
            <a:chOff x="2434833" y="1489113"/>
            <a:chExt cx="2066362" cy="8675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2B7A03-55BC-4C50-A913-018F2322A961}"/>
                </a:ext>
              </a:extLst>
            </p:cNvPr>
            <p:cNvSpPr txBox="1"/>
            <p:nvPr/>
          </p:nvSpPr>
          <p:spPr>
            <a:xfrm>
              <a:off x="2434833" y="1743688"/>
              <a:ext cx="2066362" cy="612934"/>
            </a:xfrm>
            <a:prstGeom prst="roundRect">
              <a:avLst/>
            </a:prstGeom>
            <a:ln>
              <a:solidFill>
                <a:srgbClr val="AE591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0" rIns="5080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Calaveras/Hwy 88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Surface water interaction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Low GW levels</a:t>
              </a:r>
              <a:endPara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2815CC-BAD0-4AB0-A382-D84A47687161}"/>
                </a:ext>
              </a:extLst>
            </p:cNvPr>
            <p:cNvCxnSpPr>
              <a:cxnSpLocks/>
              <a:stCxn id="11" idx="2"/>
              <a:endCxn id="16" idx="0"/>
            </p:cNvCxnSpPr>
            <p:nvPr/>
          </p:nvCxnSpPr>
          <p:spPr>
            <a:xfrm flipH="1">
              <a:off x="3468014" y="1489113"/>
              <a:ext cx="733144" cy="254575"/>
            </a:xfrm>
            <a:prstGeom prst="line">
              <a:avLst/>
            </a:prstGeom>
            <a:noFill/>
            <a:ln w="25400" cap="flat">
              <a:solidFill>
                <a:srgbClr val="AE591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1BA7D4-2ECC-4E11-8AC0-F6577B1A760A}"/>
              </a:ext>
            </a:extLst>
          </p:cNvPr>
          <p:cNvGrpSpPr/>
          <p:nvPr/>
        </p:nvGrpSpPr>
        <p:grpSpPr>
          <a:xfrm>
            <a:off x="2505638" y="3289767"/>
            <a:ext cx="2066362" cy="1492036"/>
            <a:chOff x="2639680" y="906689"/>
            <a:chExt cx="2066362" cy="14920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F97413-2276-44CA-B625-189D88571E3A}"/>
                </a:ext>
              </a:extLst>
            </p:cNvPr>
            <p:cNvSpPr txBox="1"/>
            <p:nvPr/>
          </p:nvSpPr>
          <p:spPr>
            <a:xfrm>
              <a:off x="2639680" y="1411221"/>
              <a:ext cx="2066362" cy="987504"/>
            </a:xfrm>
            <a:prstGeom prst="roundRect">
              <a:avLst/>
            </a:prstGeom>
            <a:ln>
              <a:solidFill>
                <a:srgbClr val="AE591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0" rIns="5080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Duck Creek/Stan. Co.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No nearby wells</a:t>
              </a: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Surface water interaction</a:t>
              </a:r>
              <a:endPara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Potential GDEs</a:t>
              </a:r>
              <a:endPara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1450" marR="0" indent="-1714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Shallow / low cost site</a:t>
              </a:r>
              <a:endPara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730ECC-91DF-4964-9B75-86A87DB645BF}"/>
                </a:ext>
              </a:extLst>
            </p:cNvPr>
            <p:cNvCxnSpPr>
              <a:cxnSpLocks/>
              <a:stCxn id="10" idx="4"/>
              <a:endCxn id="21" idx="0"/>
            </p:cNvCxnSpPr>
            <p:nvPr/>
          </p:nvCxnSpPr>
          <p:spPr>
            <a:xfrm>
              <a:off x="3353348" y="906689"/>
              <a:ext cx="319513" cy="504532"/>
            </a:xfrm>
            <a:prstGeom prst="line">
              <a:avLst/>
            </a:prstGeom>
            <a:noFill/>
            <a:ln w="25400" cap="flat">
              <a:solidFill>
                <a:srgbClr val="AE591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C2731C0-B8EC-49B7-8228-0BFD11D1512E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20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008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Outreach Update</a:t>
            </a:r>
          </a:p>
        </p:txBody>
      </p:sp>
    </p:spTree>
    <p:extLst>
      <p:ext uri="{BB962C8B-B14F-4D97-AF65-F5344CB8AC3E}">
        <p14:creationId xmlns:p14="http://schemas.microsoft.com/office/powerpoint/2010/main" val="37840669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4624098" cy="857250"/>
          </a:xfrm>
        </p:spPr>
        <p:txBody>
          <a:bodyPr/>
          <a:lstStyle/>
          <a:p>
            <a:r>
              <a:rPr lang="en-US" sz="3200" dirty="0"/>
              <a:t>Groundwater Sustainability Workgroup Update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4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7" y="1293475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chemeClr val="bg1"/>
                </a:solidFill>
              </a:rPr>
              <a:t>7 Workgroup members and 1 member of the public attended the Situation Assessment presentation held on December 12th</a:t>
            </a: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18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chemeClr val="bg1"/>
                </a:solidFill>
              </a:rPr>
              <a:t>The next Workgroup meeting will be held on January 9</a:t>
            </a:r>
            <a:r>
              <a:rPr lang="en-US" sz="1800" b="0" kern="1200" baseline="30000" dirty="0">
                <a:solidFill>
                  <a:schemeClr val="bg1"/>
                </a:solidFill>
              </a:rPr>
              <a:t>th </a:t>
            </a:r>
            <a:r>
              <a:rPr lang="en-US" sz="1800" b="0" kern="1200" dirty="0">
                <a:solidFill>
                  <a:schemeClr val="bg1"/>
                </a:solidFill>
              </a:rPr>
              <a:t>at the San Joaquin County Public Works Department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8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chemeClr val="bg1"/>
                </a:solidFill>
              </a:rPr>
              <a:t>Notes from the October Workgroup meeting are available on the website, </a:t>
            </a:r>
            <a:r>
              <a:rPr lang="en-US" sz="1800" b="0" u="sng" kern="1200" dirty="0">
                <a:solidFill>
                  <a:schemeClr val="bg1"/>
                </a:solidFill>
              </a:rPr>
              <a:t>esjgroundwater.org</a:t>
            </a:r>
            <a:r>
              <a:rPr lang="en-US" sz="1800" b="0" kern="1200" dirty="0">
                <a:solidFill>
                  <a:schemeClr val="bg1"/>
                </a:solidFill>
              </a:rPr>
              <a:t> (under ‘Agendas’ tab)</a:t>
            </a: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066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145" y="121926"/>
            <a:ext cx="6258935" cy="857250"/>
          </a:xfrm>
        </p:spPr>
        <p:txBody>
          <a:bodyPr/>
          <a:lstStyle/>
          <a:p>
            <a:r>
              <a:rPr lang="en-US" dirty="0"/>
              <a:t>Third Informational Meeting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5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07FA1-7BA2-4DA1-A25A-2A432A503519}"/>
              </a:ext>
            </a:extLst>
          </p:cNvPr>
          <p:cNvSpPr/>
          <p:nvPr/>
        </p:nvSpPr>
        <p:spPr>
          <a:xfrm>
            <a:off x="3218688" y="1048083"/>
            <a:ext cx="5507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j-lt"/>
              </a:rPr>
              <a:t>The third informational meeting/open house will be held in the February timeframe</a:t>
            </a:r>
            <a:br>
              <a:rPr lang="en-US" sz="2400" b="0" dirty="0">
                <a:solidFill>
                  <a:schemeClr val="bg1"/>
                </a:solidFill>
                <a:latin typeface="+mj-lt"/>
              </a:rPr>
            </a:br>
            <a:endParaRPr lang="en-US" sz="2400" b="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j-lt"/>
              </a:rPr>
              <a:t>Additional information will be posted to the website, </a:t>
            </a:r>
            <a:r>
              <a:rPr lang="en-US" sz="2400" b="0" u="sng" dirty="0">
                <a:solidFill>
                  <a:schemeClr val="bg1"/>
                </a:solidFill>
                <a:latin typeface="+mj-lt"/>
              </a:rPr>
              <a:t>esjgroundwater.org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570A50-8DE2-4CCF-8116-0210C698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4" y="1264463"/>
            <a:ext cx="2749122" cy="1813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F6106-36B4-4CF6-9403-9A616294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14" y="3132014"/>
            <a:ext cx="2749122" cy="17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37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208" y="121926"/>
            <a:ext cx="5920742" cy="857250"/>
          </a:xfrm>
        </p:spPr>
        <p:txBody>
          <a:bodyPr/>
          <a:lstStyle/>
          <a:p>
            <a:r>
              <a:rPr lang="en-US" dirty="0"/>
              <a:t>Reminder – The GWA is on Facebook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6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8A6EBB7-9792-4F38-977A-49942B992C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6185" y="1388512"/>
            <a:ext cx="4351607" cy="2497688"/>
          </a:xfrm>
        </p:spPr>
        <p:txBody>
          <a:bodyPr/>
          <a:lstStyle/>
          <a:p>
            <a:r>
              <a:rPr lang="en-US" sz="2000" dirty="0"/>
              <a:t>The ESJ GWA Facebook page provides updates on GSP development and upcoming events</a:t>
            </a:r>
          </a:p>
          <a:p>
            <a:r>
              <a:rPr lang="en-US" sz="2000" dirty="0"/>
              <a:t>You can like the page, share posts, or tag the page in your own posts</a:t>
            </a:r>
            <a:br>
              <a:rPr lang="en-US" sz="2000" dirty="0"/>
            </a:br>
            <a:br>
              <a:rPr lang="en-US" dirty="0"/>
            </a:br>
            <a:r>
              <a:rPr lang="en-US" sz="1800" dirty="0"/>
              <a:t>www.facebook.com/ESJGroundwaterAuthority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97A52-07E1-426B-8CD3-31E0AE64A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23" y="3900125"/>
            <a:ext cx="581698" cy="578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C6A61-1C23-4D89-BA06-B5FE8AC43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03" y="1180529"/>
            <a:ext cx="3791164" cy="38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43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Projects and Management Actions</a:t>
            </a:r>
          </a:p>
        </p:txBody>
      </p:sp>
    </p:spTree>
    <p:extLst>
      <p:ext uri="{BB962C8B-B14F-4D97-AF65-F5344CB8AC3E}">
        <p14:creationId xmlns:p14="http://schemas.microsoft.com/office/powerpoint/2010/main" val="11536464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B8FCCE-0495-40AF-B27B-B6C3D214E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3" y="1230823"/>
            <a:ext cx="4548470" cy="3514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3B9E94-79C3-4B01-A4D1-8A5BDA5D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43" y="107991"/>
            <a:ext cx="4323383" cy="857250"/>
          </a:xfrm>
        </p:spPr>
        <p:txBody>
          <a:bodyPr/>
          <a:lstStyle/>
          <a:p>
            <a:r>
              <a:rPr lang="en-US" dirty="0"/>
              <a:t>Project Locations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BDE446-57FC-49D1-914F-E10C79EA67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0" y="1881850"/>
            <a:ext cx="4709651" cy="2495935"/>
          </a:xfrm>
        </p:spPr>
        <p:txBody>
          <a:bodyPr numCol="2"/>
          <a:lstStyle/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 – Farmington Dam Repurpose Project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 – Lake </a:t>
            </a:r>
            <a:r>
              <a:rPr lang="en-US" sz="1000" dirty="0" err="1"/>
              <a:t>Grupe</a:t>
            </a:r>
            <a:r>
              <a:rPr lang="en-US" sz="1000" dirty="0"/>
              <a:t> In-Lieu Recharge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3 – Raw Water Reliability and Recharge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4 – SW Implementation Expansion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5 – SW Facility Expansion &amp; Delivery Pipeline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6 – White Slough WPCF Expansion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7 – Recycled Water Transfer to Agriculture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8 – Demand Management Measures 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9 – Water Transfers to SEWD and CSJWCD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10 – Increase Nick DeGroot SW Deliveries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11 – City of Escalon Wastewater Reuse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12 – South San Joaquin Stormwater Reuse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13 – Pressurization of SSJID Facilities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14 – BNSC Intermodal Facility Recharge Pond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15 – CSJWCD Capital Improvement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16 – Recycled Water Program Expansion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17 – LAS-3 Percolation Basin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18 – Conjunctive Use of GW and SW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19 – UWMP Water Conservation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20 – NPDES Phase 2 MS4 Compliance 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21 – Water Meter Improvements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22 – City of Ripon Surface Water Supply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23 – Cal Fed GW Recharge Project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24 – Mokelumne River Loss Study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25 – North System Modernization</a:t>
            </a:r>
            <a:br>
              <a:rPr lang="en-US" sz="1000" dirty="0"/>
            </a:br>
            <a:r>
              <a:rPr lang="en-US" sz="1000" dirty="0"/>
              <a:t>26 – PDA Banking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27 – South System Modernization </a:t>
            </a:r>
            <a:br>
              <a:rPr lang="en-US" sz="1000" dirty="0"/>
            </a:br>
            <a:r>
              <a:rPr lang="en-US" sz="1000" dirty="0"/>
              <a:t>28 – Tracy Lakes GW Recharge</a:t>
            </a:r>
            <a:br>
              <a:rPr lang="en-US" sz="1000" dirty="0"/>
            </a:br>
            <a:r>
              <a:rPr lang="en-US" sz="1000" dirty="0"/>
              <a:t>29 – Winery Recycled Water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30 – Advanced Metering Infrastructure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000" dirty="0"/>
              <a:t>31 – Mobilizing Recharge Opportunities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1AD1F25-4B1E-427B-B2FB-7D01C1C21FA9}"/>
              </a:ext>
            </a:extLst>
          </p:cNvPr>
          <p:cNvSpPr txBox="1">
            <a:spLocks/>
          </p:cNvSpPr>
          <p:nvPr/>
        </p:nvSpPr>
        <p:spPr>
          <a:xfrm>
            <a:off x="6393426" y="4745550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8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9E4652E9-43DF-468C-A419-1BD8DE330EC4}"/>
              </a:ext>
            </a:extLst>
          </p:cNvPr>
          <p:cNvSpPr txBox="1">
            <a:spLocks/>
          </p:cNvSpPr>
          <p:nvPr/>
        </p:nvSpPr>
        <p:spPr>
          <a:xfrm>
            <a:off x="4572000" y="1350686"/>
            <a:ext cx="8667750" cy="355826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25" lvl="1" indent="0">
              <a:spcBef>
                <a:spcPts val="0"/>
              </a:spcBef>
              <a:buNone/>
            </a:pPr>
            <a:r>
              <a:rPr lang="en-US" sz="2200" dirty="0"/>
              <a:t>31 Proposed Projects Received To-Date</a:t>
            </a:r>
          </a:p>
        </p:txBody>
      </p:sp>
    </p:spTree>
    <p:extLst>
      <p:ext uri="{BB962C8B-B14F-4D97-AF65-F5344CB8AC3E}">
        <p14:creationId xmlns:p14="http://schemas.microsoft.com/office/powerpoint/2010/main" val="20154683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4624098" cy="857250"/>
          </a:xfrm>
        </p:spPr>
        <p:txBody>
          <a:bodyPr/>
          <a:lstStyle/>
          <a:p>
            <a:r>
              <a:rPr lang="en-US" dirty="0"/>
              <a:t>A Range of Project Types are Represented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9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7" y="1430794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Recharge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Surface Water Supplies (In-Lieu Recharge)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Water Recycling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Conservation &amp; Demand Management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Intra-Basin Transfers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Stormwater Use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Technical Studies</a:t>
            </a: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589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8580</TotalTime>
  <Words>624</Words>
  <Application>Microsoft Office PowerPoint</Application>
  <PresentationFormat>On-screen Show (16:9)</PresentationFormat>
  <Paragraphs>154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Helvetica Neue</vt:lpstr>
      <vt:lpstr>Helvetica Neue Medium</vt:lpstr>
      <vt:lpstr>MainMaster</vt:lpstr>
      <vt:lpstr>Materials for GSA Outreach January 2019</vt:lpstr>
      <vt:lpstr>GSP Topics &amp; Project Schedule</vt:lpstr>
      <vt:lpstr>Outreach Update</vt:lpstr>
      <vt:lpstr>Groundwater Sustainability Workgroup Update </vt:lpstr>
      <vt:lpstr>Third Informational Meeting</vt:lpstr>
      <vt:lpstr>Reminder – The GWA is on Facebook</vt:lpstr>
      <vt:lpstr>Projects and Management Actions</vt:lpstr>
      <vt:lpstr>Project Locations</vt:lpstr>
      <vt:lpstr>A Range of Project Types are Represented</vt:lpstr>
      <vt:lpstr>PowerPoint Presentation</vt:lpstr>
      <vt:lpstr>PowerPoint Presentation</vt:lpstr>
      <vt:lpstr>Project Assessment</vt:lpstr>
      <vt:lpstr>Project Assessment Process</vt:lpstr>
      <vt:lpstr>Assessment Criteria</vt:lpstr>
      <vt:lpstr>Project Portfolios</vt:lpstr>
      <vt:lpstr>Project Portfolio Development Process</vt:lpstr>
      <vt:lpstr>Preliminary Project Portfolios</vt:lpstr>
      <vt:lpstr>Monitoring Network and TSS Wells</vt:lpstr>
      <vt:lpstr>Technical Support Services (TSS) Funding Update</vt:lpstr>
      <vt:lpstr>3 Locations Identified for TSS Wells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Lindsay Martien</cp:lastModifiedBy>
  <cp:revision>619</cp:revision>
  <cp:lastPrinted>2018-06-12T23:04:41Z</cp:lastPrinted>
  <dcterms:modified xsi:type="dcterms:W3CDTF">2019-01-02T16:55:41Z</dcterms:modified>
</cp:coreProperties>
</file>